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8" r:id="rId2"/>
  </p:sldMasterIdLst>
  <p:notesMasterIdLst>
    <p:notesMasterId r:id="rId17"/>
  </p:notesMasterIdLst>
  <p:sldIdLst>
    <p:sldId id="331" r:id="rId3"/>
    <p:sldId id="347" r:id="rId4"/>
    <p:sldId id="346" r:id="rId5"/>
    <p:sldId id="332" r:id="rId6"/>
    <p:sldId id="333" r:id="rId7"/>
    <p:sldId id="334" r:id="rId8"/>
    <p:sldId id="335" r:id="rId9"/>
    <p:sldId id="336" r:id="rId10"/>
    <p:sldId id="337" r:id="rId11"/>
    <p:sldId id="340" r:id="rId12"/>
    <p:sldId id="341" r:id="rId13"/>
    <p:sldId id="342" r:id="rId14"/>
    <p:sldId id="343" r:id="rId15"/>
    <p:sldId id="345" r:id="rId16"/>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pos="7462" userDrawn="1">
          <p15:clr>
            <a:srgbClr val="A4A3A4"/>
          </p15:clr>
        </p15:guide>
        <p15:guide id="4" pos="240" userDrawn="1">
          <p15:clr>
            <a:srgbClr val="A4A3A4"/>
          </p15:clr>
        </p15:guide>
        <p15:guide id="5" orient="horz" pos="4224" userDrawn="1">
          <p15:clr>
            <a:srgbClr val="A4A3A4"/>
          </p15:clr>
        </p15:guide>
        <p15:guide id="7" orient="horz" pos="9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776"/>
    <a:srgbClr val="89163E"/>
    <a:srgbClr val="808285"/>
    <a:srgbClr val="42859D"/>
    <a:srgbClr val="1E1E1E"/>
    <a:srgbClr val="D4D4D4"/>
    <a:srgbClr val="48795E"/>
    <a:srgbClr val="414042"/>
    <a:srgbClr val="343433"/>
    <a:srgbClr val="231F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27" autoAdjust="0"/>
    <p:restoredTop sz="68727" autoAdjust="0"/>
  </p:normalViewPr>
  <p:slideViewPr>
    <p:cSldViewPr snapToGrid="0" snapToObjects="1" showGuides="1">
      <p:cViewPr varScale="1">
        <p:scale>
          <a:sx n="46" d="100"/>
          <a:sy n="46" d="100"/>
        </p:scale>
        <p:origin x="1280" y="28"/>
      </p:cViewPr>
      <p:guideLst>
        <p:guide pos="7462"/>
        <p:guide pos="240"/>
        <p:guide orient="horz" pos="4224"/>
        <p:guide orient="horz" pos="96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AA888F56-092D-BC4D-B9EC-3909A178C120}" type="datetimeFigureOut">
              <a:rPr lang="en-US" smtClean="0"/>
              <a:t>9/15/2022</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4CC17A1E-B560-C847-AC91-4DF6A3652DB3}" type="slidenum">
              <a:rPr lang="en-US" smtClean="0"/>
              <a:t>‹#›</a:t>
            </a:fld>
            <a:endParaRPr lang="en-US"/>
          </a:p>
        </p:txBody>
      </p:sp>
    </p:spTree>
    <p:extLst>
      <p:ext uri="{BB962C8B-B14F-4D97-AF65-F5344CB8AC3E}">
        <p14:creationId xmlns:p14="http://schemas.microsoft.com/office/powerpoint/2010/main" val="15495948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solidFill>
                  <a:schemeClr val="tx1"/>
                </a:solidFill>
              </a:rPr>
              <a:t>I'd like to take a moment to talk about the transfer of wealth</a:t>
            </a:r>
            <a:r>
              <a:rPr lang="en-US" sz="1000" baseline="0" dirty="0">
                <a:solidFill>
                  <a:schemeClr val="tx1"/>
                </a:solidFill>
              </a:rPr>
              <a:t> </a:t>
            </a:r>
            <a:r>
              <a:rPr lang="en-US" sz="1000" dirty="0">
                <a:solidFill>
                  <a:schemeClr val="tx1"/>
                </a:solidFill>
              </a:rPr>
              <a:t>and the challenges presented in leaving assets to your children.  </a:t>
            </a:r>
          </a:p>
          <a:p>
            <a:endParaRPr lang="en-US" sz="1000" dirty="0">
              <a:solidFill>
                <a:schemeClr val="tx1"/>
              </a:solidFill>
            </a:endParaRPr>
          </a:p>
          <a:p>
            <a:r>
              <a:rPr lang="en-US" sz="1000" dirty="0">
                <a:solidFill>
                  <a:schemeClr val="tx1"/>
                </a:solidFill>
              </a:rPr>
              <a:t> Studies have shown that 68% of inheritances fail in the United States due to a lack of clear communication with adult children.</a:t>
            </a:r>
            <a:r>
              <a:rPr lang="en-US" sz="1000" baseline="30000" dirty="0">
                <a:solidFill>
                  <a:schemeClr val="tx1"/>
                </a:solidFill>
              </a:rPr>
              <a:t>1 </a:t>
            </a:r>
          </a:p>
          <a:p>
            <a:endParaRPr lang="en-US" sz="1000" dirty="0">
              <a:solidFill>
                <a:schemeClr val="tx1"/>
              </a:solidFill>
            </a:endParaRPr>
          </a:p>
          <a:p>
            <a:r>
              <a:rPr lang="en-US" sz="1000" dirty="0">
                <a:solidFill>
                  <a:schemeClr val="tx1"/>
                </a:solidFill>
              </a:rPr>
              <a:t> </a:t>
            </a:r>
            <a:r>
              <a:rPr lang="en-US" sz="1000" baseline="30000" dirty="0">
                <a:solidFill>
                  <a:schemeClr val="tx1"/>
                </a:solidFill>
              </a:rPr>
              <a:t>1 </a:t>
            </a:r>
            <a:r>
              <a:rPr lang="en-US" sz="1000" dirty="0">
                <a:solidFill>
                  <a:schemeClr val="tx1"/>
                </a:solidFill>
              </a:rPr>
              <a:t>Page 6, </a:t>
            </a:r>
            <a:r>
              <a:rPr lang="en-US" sz="1000" i="1" dirty="0">
                <a:solidFill>
                  <a:schemeClr val="tx1"/>
                </a:solidFill>
              </a:rPr>
              <a:t>Bridging Generations: Transitioning Family Wealth and Values for a Sustainable Legacy, </a:t>
            </a:r>
            <a:r>
              <a:rPr lang="en-US" sz="1000" dirty="0">
                <a:solidFill>
                  <a:schemeClr val="tx1"/>
                </a:solidFill>
              </a:rPr>
              <a:t>by Roy O. Williams &amp; Amy A. </a:t>
            </a:r>
            <a:r>
              <a:rPr lang="en-US" sz="1000" dirty="0" err="1">
                <a:solidFill>
                  <a:schemeClr val="tx1"/>
                </a:solidFill>
              </a:rPr>
              <a:t>Castoro</a:t>
            </a:r>
            <a:r>
              <a:rPr lang="en-US" sz="1000" dirty="0">
                <a:solidFill>
                  <a:schemeClr val="tx1"/>
                </a:solidFill>
              </a:rPr>
              <a:t>. Copyright 2017.</a:t>
            </a:r>
          </a:p>
          <a:p>
            <a:endParaRPr lang="en-US" sz="1000" dirty="0">
              <a:solidFill>
                <a:schemeClr val="tx1"/>
              </a:solidFill>
            </a:endParaRPr>
          </a:p>
          <a:p>
            <a:r>
              <a:rPr lang="en-US" sz="1000" dirty="0">
                <a:solidFill>
                  <a:schemeClr val="tx1"/>
                </a:solidFill>
              </a:rPr>
              <a:t>The question is, </a:t>
            </a:r>
            <a:r>
              <a:rPr lang="en-US" sz="1000" kern="1200" dirty="0">
                <a:solidFill>
                  <a:schemeClr val="tx1"/>
                </a:solidFill>
                <a:latin typeface="+mn-lt"/>
                <a:ea typeface="+mn-ea"/>
                <a:cs typeface="+mn-cs"/>
              </a:rPr>
              <a:t>how can you best help them wisely manage the estate you've worked so hard to build so that it might last for generations.</a:t>
            </a:r>
            <a:endParaRPr lang="en-US" sz="1000" dirty="0">
              <a:solidFill>
                <a:schemeClr val="tx1"/>
              </a:solidFill>
            </a:endParaRPr>
          </a:p>
          <a:p>
            <a:endParaRPr lang="en-US" sz="1300" dirty="0"/>
          </a:p>
        </p:txBody>
      </p:sp>
      <p:sp>
        <p:nvSpPr>
          <p:cNvPr id="4" name="Slide Number Placeholder 3"/>
          <p:cNvSpPr>
            <a:spLocks noGrp="1"/>
          </p:cNvSpPr>
          <p:nvPr>
            <p:ph type="sldNum" sz="quarter" idx="10"/>
          </p:nvPr>
        </p:nvSpPr>
        <p:spPr/>
        <p:txBody>
          <a:bodyPr/>
          <a:lstStyle/>
          <a:p>
            <a:fld id="{4CC17A1E-B560-C847-AC91-4DF6A3652DB3}" type="slidenum">
              <a:rPr lang="en-US" smtClean="0"/>
              <a:t>1</a:t>
            </a:fld>
            <a:endParaRPr lang="en-US"/>
          </a:p>
        </p:txBody>
      </p:sp>
    </p:spTree>
    <p:extLst>
      <p:ext uri="{BB962C8B-B14F-4D97-AF65-F5344CB8AC3E}">
        <p14:creationId xmlns:p14="http://schemas.microsoft.com/office/powerpoint/2010/main" val="13744408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20099">
              <a:defRPr/>
            </a:pPr>
            <a:r>
              <a:rPr lang="en-US" sz="1000" dirty="0">
                <a:solidFill>
                  <a:schemeClr val="tx1"/>
                </a:solidFill>
              </a:rPr>
              <a:t>Communicate, Engage and Educate.  Engage your children in a conversation about charitable giving. There are some terrific tools available to you, one of which is this piece, called “Philanthropic Giving Made Easy.”  It is designed to help you create a family giving plan and communicate your ultimate wishes while also allowing children to make their own giving wishes known. It enables your family to talk about money and values, without you disclosing your assets.</a:t>
            </a:r>
          </a:p>
          <a:p>
            <a:pPr defTabSz="1020099">
              <a:defRPr/>
            </a:pPr>
            <a:endParaRPr lang="en-US" sz="1000" baseline="0" dirty="0">
              <a:solidFill>
                <a:schemeClr val="tx1"/>
              </a:solidFill>
            </a:endParaRPr>
          </a:p>
          <a:p>
            <a:pPr defTabSz="1020099">
              <a:defRPr/>
            </a:pPr>
            <a:r>
              <a:rPr lang="en-US" sz="1000" dirty="0">
                <a:solidFill>
                  <a:schemeClr val="tx1"/>
                </a:solidFill>
              </a:rPr>
              <a:t>MFS Code: HP-FAMPHIL-SFL-6/22 28856</a:t>
            </a:r>
          </a:p>
          <a:p>
            <a:pPr defTabSz="1020099">
              <a:defRPr/>
            </a:pPr>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4CC17A1E-B560-C847-AC91-4DF6A3652DB3}" type="slidenum">
              <a:rPr lang="en-US" smtClean="0"/>
              <a:t>10</a:t>
            </a:fld>
            <a:endParaRPr lang="en-US"/>
          </a:p>
        </p:txBody>
      </p:sp>
    </p:spTree>
    <p:extLst>
      <p:ext uri="{BB962C8B-B14F-4D97-AF65-F5344CB8AC3E}">
        <p14:creationId xmlns:p14="http://schemas.microsoft.com/office/powerpoint/2010/main" val="15495281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000" dirty="0">
                <a:solidFill>
                  <a:schemeClr val="tx1"/>
                </a:solidFill>
              </a:rPr>
              <a:t>A document locator such as the “Settling an Estate Successfully” flyer from MFS can help</a:t>
            </a:r>
            <a:r>
              <a:rPr lang="en-US" sz="1000" baseline="0" dirty="0">
                <a:solidFill>
                  <a:schemeClr val="tx1"/>
                </a:solidFill>
              </a:rPr>
              <a:t> you start</a:t>
            </a:r>
            <a:r>
              <a:rPr lang="en-US" sz="1000" dirty="0">
                <a:solidFill>
                  <a:schemeClr val="tx1"/>
                </a:solidFill>
              </a:rPr>
              <a:t> a conversation about estate planning. One of the greatest gifts we can give to our loved ones is an easily settled estate. Empower your kids by helping them find the documents they need to successfully settle your estate during a difficult time. Filling out this table and giving it to them could turn a marathon of frustration into a sprint of accomplishment. Take an afternoon and simply mark the location of each of these important estate documents.</a:t>
            </a:r>
          </a:p>
          <a:p>
            <a:pPr defTabSz="1020099">
              <a:defRPr/>
            </a:pPr>
            <a:endParaRPr lang="en-US" sz="1000" dirty="0">
              <a:solidFill>
                <a:schemeClr val="tx1"/>
              </a:solidFill>
            </a:endParaRPr>
          </a:p>
          <a:p>
            <a:pPr defTabSz="1020099">
              <a:defRPr/>
            </a:pPr>
            <a:r>
              <a:rPr lang="en-US" sz="1000" dirty="0">
                <a:solidFill>
                  <a:schemeClr val="tx1"/>
                </a:solidFill>
              </a:rPr>
              <a:t>MFS CODE: MFSP-ESTATE-FLY 2/22 45297</a:t>
            </a:r>
          </a:p>
          <a:p>
            <a:pPr defTabSz="1020099">
              <a:defRPr/>
            </a:pPr>
            <a:endParaRPr lang="en-US" dirty="0"/>
          </a:p>
          <a:p>
            <a:pPr defTabSz="1020099">
              <a:defRPr/>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4CC17A1E-B560-C847-AC91-4DF6A3652DB3}" type="slidenum">
              <a:rPr lang="en-US" smtClean="0"/>
              <a:t>11</a:t>
            </a:fld>
            <a:endParaRPr lang="en-US"/>
          </a:p>
        </p:txBody>
      </p:sp>
    </p:spTree>
    <p:extLst>
      <p:ext uri="{BB962C8B-B14F-4D97-AF65-F5344CB8AC3E}">
        <p14:creationId xmlns:p14="http://schemas.microsoft.com/office/powerpoint/2010/main" val="34081244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20099">
              <a:defRPr/>
            </a:pPr>
            <a:r>
              <a:rPr lang="en-US" sz="1000" dirty="0">
                <a:solidFill>
                  <a:schemeClr val="tx1"/>
                </a:solidFill>
              </a:rPr>
              <a:t>The Family Love Letter, which can be found online at www.familyloveletter.com, is an invaluable resource for adult kids.  This tool will help you engage in conversations about the estate, but again, not assets.   This allows you to organize all pertinent information in one place so that settling your estate is not a marathon. </a:t>
            </a:r>
            <a:endParaRPr lang="en-US" sz="1000" b="1" dirty="0">
              <a:solidFill>
                <a:schemeClr val="tx1"/>
              </a:solidFill>
            </a:endParaRPr>
          </a:p>
          <a:p>
            <a:pPr defTabSz="1020099">
              <a:defRPr/>
            </a:pPr>
            <a:endParaRPr lang="en-US" b="1" dirty="0">
              <a:solidFill>
                <a:prstClr val="black"/>
              </a:solidFill>
            </a:endParaRPr>
          </a:p>
          <a:p>
            <a:endParaRPr lang="en-US" dirty="0"/>
          </a:p>
          <a:p>
            <a:pPr defTabSz="1020099">
              <a:defRPr/>
            </a:pPr>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4CC17A1E-B560-C847-AC91-4DF6A3652DB3}" type="slidenum">
              <a:rPr lang="en-US" smtClean="0"/>
              <a:t>12</a:t>
            </a:fld>
            <a:endParaRPr lang="en-US"/>
          </a:p>
        </p:txBody>
      </p:sp>
    </p:spTree>
    <p:extLst>
      <p:ext uri="{BB962C8B-B14F-4D97-AF65-F5344CB8AC3E}">
        <p14:creationId xmlns:p14="http://schemas.microsoft.com/office/powerpoint/2010/main" val="10143218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solidFill>
                  <a:schemeClr val="tx1"/>
                </a:solidFill>
              </a:rPr>
              <a:t>Here is a summary of seven great ways to interact with your children, about money, but not about your assets!</a:t>
            </a:r>
          </a:p>
          <a:p>
            <a:endParaRPr lang="en-US" sz="1000" dirty="0">
              <a:solidFill>
                <a:schemeClr val="tx1"/>
              </a:solidFill>
            </a:endParaRPr>
          </a:p>
          <a:p>
            <a:pPr marL="241653" indent="-241653">
              <a:buAutoNum type="arabicPeriod"/>
            </a:pPr>
            <a:r>
              <a:rPr lang="en-US" sz="1000" dirty="0">
                <a:solidFill>
                  <a:schemeClr val="tx1"/>
                </a:solidFill>
              </a:rPr>
              <a:t>Bring your children in for an annual review with your financial advisor</a:t>
            </a:r>
            <a:r>
              <a:rPr lang="en-US" sz="1000" baseline="0" dirty="0">
                <a:solidFill>
                  <a:schemeClr val="tx1"/>
                </a:solidFill>
              </a:rPr>
              <a:t> or investment professional.</a:t>
            </a:r>
            <a:endParaRPr lang="en-US" sz="1000" dirty="0">
              <a:solidFill>
                <a:schemeClr val="tx1"/>
              </a:solidFill>
            </a:endParaRPr>
          </a:p>
          <a:p>
            <a:pPr marL="241653" indent="-241653">
              <a:buAutoNum type="arabicPeriod"/>
            </a:pPr>
            <a:r>
              <a:rPr lang="en-US" sz="1000" dirty="0">
                <a:solidFill>
                  <a:schemeClr val="tx1"/>
                </a:solidFill>
              </a:rPr>
              <a:t>Moneysavvy.com has great resources.</a:t>
            </a:r>
          </a:p>
          <a:p>
            <a:pPr marL="241653" indent="-241653" defTabSz="966612">
              <a:buFontTx/>
              <a:buAutoNum type="arabicPeriod"/>
              <a:defRPr/>
            </a:pPr>
            <a:r>
              <a:rPr lang="en-US" sz="1000" dirty="0">
                <a:solidFill>
                  <a:schemeClr val="tx1"/>
                </a:solidFill>
              </a:rPr>
              <a:t>Create a Giving Plan:  Leverage the MFS resource “Philanthropic Giving Made Easy Flyer” (MFS Code: HP-FAMPHIL-SFL-6/22 28856).</a:t>
            </a:r>
          </a:p>
          <a:p>
            <a:pPr marL="241653" indent="-241653" defTabSz="966612">
              <a:buFontTx/>
              <a:buAutoNum type="arabicPeriod"/>
              <a:defRPr/>
            </a:pPr>
            <a:r>
              <a:rPr lang="en-US" sz="1000" dirty="0">
                <a:solidFill>
                  <a:schemeClr val="tx1"/>
                </a:solidFill>
              </a:rPr>
              <a:t>Organize/locate important documents: “MFS Settling an Estate Successfully” Flyer (MFS CODE: MFSP-ESTATE-FLY 2/22 45297).</a:t>
            </a:r>
          </a:p>
          <a:p>
            <a:pPr marL="241653" indent="-241653">
              <a:buAutoNum type="arabicPeriod"/>
            </a:pPr>
            <a:r>
              <a:rPr lang="en-US" sz="1000" dirty="0">
                <a:solidFill>
                  <a:schemeClr val="tx1"/>
                </a:solidFill>
              </a:rPr>
              <a:t>Use tools such as The Family Love Letter (familyloveletter.com) to open up the conversation about your estate.</a:t>
            </a:r>
          </a:p>
          <a:p>
            <a:pPr marL="241653" indent="-241653">
              <a:buAutoNum type="arabicPeriod"/>
            </a:pPr>
            <a:r>
              <a:rPr lang="en-US" sz="1000" dirty="0">
                <a:solidFill>
                  <a:schemeClr val="tx1"/>
                </a:solidFill>
              </a:rPr>
              <a:t>Any time you open an account for a child.</a:t>
            </a:r>
          </a:p>
          <a:p>
            <a:pPr marL="241653" indent="-241653">
              <a:buAutoNum type="arabicPeriod"/>
            </a:pPr>
            <a:r>
              <a:rPr lang="en-US" sz="1000" dirty="0">
                <a:solidFill>
                  <a:schemeClr val="tx1"/>
                </a:solidFill>
              </a:rPr>
              <a:t>Roth IRA funding options and education</a:t>
            </a:r>
          </a:p>
          <a:p>
            <a:pPr defTabSz="1020099">
              <a:defRPr/>
            </a:pPr>
            <a:endParaRPr lang="en-US" b="1" dirty="0"/>
          </a:p>
          <a:p>
            <a:endParaRPr lang="en-US" dirty="0"/>
          </a:p>
          <a:p>
            <a:pPr defTabSz="1020099">
              <a:defRPr/>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4CC17A1E-B560-C847-AC91-4DF6A3652DB3}" type="slidenum">
              <a:rPr lang="en-US" smtClean="0"/>
              <a:t>13</a:t>
            </a:fld>
            <a:endParaRPr lang="en-US"/>
          </a:p>
        </p:txBody>
      </p:sp>
    </p:spTree>
    <p:extLst>
      <p:ext uri="{BB962C8B-B14F-4D97-AF65-F5344CB8AC3E}">
        <p14:creationId xmlns:p14="http://schemas.microsoft.com/office/powerpoint/2010/main" val="25449059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000" dirty="0">
                <a:solidFill>
                  <a:schemeClr val="tx1"/>
                </a:solidFill>
              </a:rPr>
              <a:t>A family's estate,</a:t>
            </a:r>
            <a:r>
              <a:rPr lang="en-US" sz="1000" baseline="0" dirty="0">
                <a:solidFill>
                  <a:schemeClr val="tx1"/>
                </a:solidFill>
              </a:rPr>
              <a:t> </a:t>
            </a:r>
            <a:r>
              <a:rPr lang="en-US" sz="1000" dirty="0">
                <a:solidFill>
                  <a:schemeClr val="tx1"/>
                </a:solidFill>
              </a:rPr>
              <a:t>wealth and most importantly a family’s integrity may dissolve post-mortem due to a lack of clear communication.  We need to express ourselves, to communicate clearly and to give our children the tools to handle the transfer and the knowledge</a:t>
            </a:r>
            <a:r>
              <a:rPr lang="en-US" sz="1000" baseline="0" dirty="0">
                <a:solidFill>
                  <a:schemeClr val="tx1"/>
                </a:solidFill>
              </a:rPr>
              <a:t> to handle it</a:t>
            </a:r>
            <a:r>
              <a:rPr lang="en-US" sz="1000" dirty="0">
                <a:solidFill>
                  <a:schemeClr val="tx1"/>
                </a:solidFill>
              </a:rPr>
              <a:t> successfully.</a:t>
            </a:r>
          </a:p>
          <a:p>
            <a:pPr defTabSz="966612">
              <a:defRPr/>
            </a:pPr>
            <a:endParaRPr lang="en-US" sz="1000" dirty="0">
              <a:solidFill>
                <a:schemeClr val="tx1"/>
              </a:solidFill>
            </a:endParaRPr>
          </a:p>
          <a:p>
            <a:pPr defTabSz="966612">
              <a:defRPr/>
            </a:pPr>
            <a:r>
              <a:rPr lang="en-US" sz="1000" dirty="0">
                <a:solidFill>
                  <a:schemeClr val="tx1"/>
                </a:solidFill>
              </a:rPr>
              <a:t>I want to encourage you to pick one of the ideas that we discussed today and work with your financial advisor</a:t>
            </a:r>
            <a:r>
              <a:rPr lang="en-US" sz="1000" baseline="0" dirty="0">
                <a:solidFill>
                  <a:schemeClr val="tx1"/>
                </a:solidFill>
              </a:rPr>
              <a:t> or investment professional.</a:t>
            </a:r>
            <a:endParaRPr lang="en-US" sz="1000" dirty="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4CC17A1E-B560-C847-AC91-4DF6A3652DB3}" type="slidenum">
              <a:rPr lang="en-US" smtClean="0"/>
              <a:t>14</a:t>
            </a:fld>
            <a:endParaRPr lang="en-US"/>
          </a:p>
        </p:txBody>
      </p:sp>
    </p:spTree>
    <p:extLst>
      <p:ext uri="{BB962C8B-B14F-4D97-AF65-F5344CB8AC3E}">
        <p14:creationId xmlns:p14="http://schemas.microsoft.com/office/powerpoint/2010/main" val="2442151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612">
              <a:defRPr/>
            </a:pPr>
            <a:fld id="{4CC17A1E-B560-C847-AC91-4DF6A3652DB3}" type="slidenum">
              <a:rPr lang="en-US" sz="1400">
                <a:solidFill>
                  <a:prstClr val="black"/>
                </a:solidFill>
                <a:latin typeface="Calibri"/>
              </a:rPr>
              <a:pPr defTabSz="966612">
                <a:defRPr/>
              </a:pPr>
              <a:t>2</a:t>
            </a:fld>
            <a:endParaRPr lang="en-US" sz="1400">
              <a:solidFill>
                <a:prstClr val="black"/>
              </a:solidFill>
              <a:latin typeface="Calibri"/>
            </a:endParaRPr>
          </a:p>
        </p:txBody>
      </p:sp>
    </p:spTree>
    <p:extLst>
      <p:ext uri="{BB962C8B-B14F-4D97-AF65-F5344CB8AC3E}">
        <p14:creationId xmlns:p14="http://schemas.microsoft.com/office/powerpoint/2010/main" val="1188597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In this seminar we will discuss</a:t>
            </a:r>
          </a:p>
          <a:p>
            <a:pPr marL="181240" indent="-181240">
              <a:buFontTx/>
              <a:buChar char="-"/>
            </a:pPr>
            <a:r>
              <a:rPr lang="en-US" sz="1000" dirty="0"/>
              <a:t>How to communicate to your children with clarity</a:t>
            </a:r>
          </a:p>
          <a:p>
            <a:pPr marL="181240" indent="-181240">
              <a:buFontTx/>
              <a:buChar char="-"/>
            </a:pPr>
            <a:r>
              <a:rPr lang="en-US" sz="1000" dirty="0"/>
              <a:t>The four common reasons why transfers may fail </a:t>
            </a:r>
          </a:p>
          <a:p>
            <a:pPr marL="181240" indent="-181240">
              <a:buFontTx/>
              <a:buChar char="-"/>
            </a:pPr>
            <a:r>
              <a:rPr lang="en-US" sz="1000" dirty="0"/>
              <a:t>Lastly, tools and resources to help you engage adult children and communicate more efficiently about your estate, family values and wealth transfer</a:t>
            </a:r>
          </a:p>
          <a:p>
            <a:endParaRPr lang="en-US" sz="1300"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defTabSz="966612">
              <a:defRPr/>
            </a:pPr>
            <a:fld id="{4CC17A1E-B560-C847-AC91-4DF6A3652DB3}" type="slidenum">
              <a:rPr lang="en-US" sz="1400">
                <a:solidFill>
                  <a:prstClr val="black"/>
                </a:solidFill>
                <a:latin typeface="Calibri"/>
              </a:rPr>
              <a:pPr defTabSz="966612">
                <a:defRPr/>
              </a:pPr>
              <a:t>3</a:t>
            </a:fld>
            <a:endParaRPr lang="en-US" sz="1400">
              <a:solidFill>
                <a:prstClr val="black"/>
              </a:solidFill>
              <a:latin typeface="Calibri"/>
            </a:endParaRPr>
          </a:p>
        </p:txBody>
      </p:sp>
    </p:spTree>
    <p:extLst>
      <p:ext uri="{BB962C8B-B14F-4D97-AF65-F5344CB8AC3E}">
        <p14:creationId xmlns:p14="http://schemas.microsoft.com/office/powerpoint/2010/main" val="11149773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solidFill>
                  <a:schemeClr val="tx1"/>
                </a:solidFill>
              </a:rPr>
              <a:t>Among the many reasons that we don't want to disclose our financial picture to our children are</a:t>
            </a:r>
          </a:p>
          <a:p>
            <a:pPr marL="285750" indent="-285750">
              <a:buFont typeface="Arial" panose="020B0604020202020204" pitchFamily="34" charset="0"/>
              <a:buChar char="•"/>
            </a:pPr>
            <a:r>
              <a:rPr lang="en-US" sz="1000" dirty="0">
                <a:solidFill>
                  <a:schemeClr val="tx1"/>
                </a:solidFill>
              </a:rPr>
              <a:t>We have a fear of our</a:t>
            </a:r>
            <a:r>
              <a:rPr lang="en-US" sz="1000" baseline="0" dirty="0">
                <a:solidFill>
                  <a:schemeClr val="tx1"/>
                </a:solidFill>
              </a:rPr>
              <a:t> kids becoming greedy.</a:t>
            </a:r>
          </a:p>
          <a:p>
            <a:pPr marL="285750" indent="-285750">
              <a:buFont typeface="Arial" panose="020B0604020202020204" pitchFamily="34" charset="0"/>
              <a:buChar char="•"/>
            </a:pPr>
            <a:r>
              <a:rPr lang="en-US" sz="1000" dirty="0">
                <a:solidFill>
                  <a:schemeClr val="tx1"/>
                </a:solidFill>
              </a:rPr>
              <a:t>We want them to continue to try to reach their own defined goals</a:t>
            </a:r>
            <a:r>
              <a:rPr lang="en-US" sz="1000" baseline="0" dirty="0">
                <a:solidFill>
                  <a:schemeClr val="tx1"/>
                </a:solidFill>
              </a:rPr>
              <a:t> </a:t>
            </a:r>
            <a:r>
              <a:rPr lang="en-US" sz="1000" dirty="0">
                <a:solidFill>
                  <a:schemeClr val="tx1"/>
                </a:solidFill>
              </a:rPr>
              <a:t>and not stop striving because they think they won't need to work as hard.</a:t>
            </a:r>
          </a:p>
          <a:p>
            <a:pPr marL="0" indent="0">
              <a:buFont typeface="Arial" panose="020B0604020202020204" pitchFamily="34" charset="0"/>
              <a:buNone/>
            </a:pPr>
            <a:br>
              <a:rPr lang="en-US" sz="1000" dirty="0">
                <a:solidFill>
                  <a:schemeClr val="tx1"/>
                </a:solidFill>
              </a:rPr>
            </a:br>
            <a:r>
              <a:rPr lang="en-US" sz="1000" dirty="0">
                <a:solidFill>
                  <a:schemeClr val="tx1"/>
                </a:solidFill>
              </a:rPr>
              <a:t>What you can do is reframe the conversation: </a:t>
            </a:r>
            <a:br>
              <a:rPr lang="en-US" sz="1000" dirty="0">
                <a:solidFill>
                  <a:schemeClr val="tx1"/>
                </a:solidFill>
              </a:rPr>
            </a:br>
            <a:br>
              <a:rPr lang="en-US" sz="1000" dirty="0">
                <a:solidFill>
                  <a:schemeClr val="tx1"/>
                </a:solidFill>
              </a:rPr>
            </a:br>
            <a:r>
              <a:rPr lang="en-US" sz="1000" dirty="0">
                <a:solidFill>
                  <a:schemeClr val="tx1"/>
                </a:solidFill>
              </a:rPr>
              <a:t>What kind of impact do you want your inheritance to have on your children? </a:t>
            </a:r>
          </a:p>
          <a:p>
            <a:r>
              <a:rPr lang="en-US" sz="1000" dirty="0">
                <a:solidFill>
                  <a:schemeClr val="tx1"/>
                </a:solidFill>
              </a:rPr>
              <a:t>It is important to communicate with clarity: “Here’s what I would like to see you accomplish in your lifetime” </a:t>
            </a:r>
          </a:p>
          <a:p>
            <a:pPr defTabSz="1020099">
              <a:defRPr/>
            </a:pPr>
            <a:endParaRPr lang="en-US" b="1" baseline="0" dirty="0">
              <a:solidFill>
                <a:prstClr val="black"/>
              </a:solidFill>
            </a:endParaRPr>
          </a:p>
          <a:p>
            <a:endParaRPr lang="en-US" dirty="0"/>
          </a:p>
          <a:p>
            <a:pPr defTabSz="1020099">
              <a:defRPr/>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4CC17A1E-B560-C847-AC91-4DF6A3652DB3}" type="slidenum">
              <a:rPr lang="en-US" smtClean="0"/>
              <a:t>4</a:t>
            </a:fld>
            <a:endParaRPr lang="en-US"/>
          </a:p>
        </p:txBody>
      </p:sp>
    </p:spTree>
    <p:extLst>
      <p:ext uri="{BB962C8B-B14F-4D97-AF65-F5344CB8AC3E}">
        <p14:creationId xmlns:p14="http://schemas.microsoft.com/office/powerpoint/2010/main" val="1607445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Next I will walk you through four reasons why transfers may fail.</a:t>
            </a:r>
          </a:p>
          <a:p>
            <a:endParaRPr lang="en-US" sz="1000" dirty="0"/>
          </a:p>
          <a:p>
            <a:r>
              <a:rPr lang="en-US" sz="1000" b="1" dirty="0"/>
              <a:t>1.0 Why Transfers Fail:  </a:t>
            </a:r>
            <a:r>
              <a:rPr lang="en-US" sz="1000" dirty="0"/>
              <a:t>Kids don't have enough experience managing money.  We spend an inordinate amount of time preparing our assets for our heirs and very little time preparing our heirs for our assets.  Their first reaction is "I've won the lottery!"  Their second reaction is "Holy cow! What do I do now?”</a:t>
            </a:r>
          </a:p>
          <a:p>
            <a:pPr defTabSz="1020099">
              <a:defRPr/>
            </a:pPr>
            <a:endParaRPr lang="en-US" b="1" dirty="0">
              <a:solidFill>
                <a:prstClr val="black"/>
              </a:solidFill>
            </a:endParaRPr>
          </a:p>
          <a:p>
            <a:pPr defTabSz="1020099">
              <a:defRPr/>
            </a:pPr>
            <a:endParaRPr lang="en-US" b="1" dirty="0">
              <a:solidFill>
                <a:prstClr val="black"/>
              </a:solidFill>
            </a:endParaRPr>
          </a:p>
          <a:p>
            <a:endParaRPr lang="en-US" dirty="0"/>
          </a:p>
          <a:p>
            <a:pPr defTabSz="1020099">
              <a:defRPr/>
            </a:pPr>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4CC17A1E-B560-C847-AC91-4DF6A3652DB3}" type="slidenum">
              <a:rPr lang="en-US" smtClean="0"/>
              <a:t>5</a:t>
            </a:fld>
            <a:endParaRPr lang="en-US"/>
          </a:p>
        </p:txBody>
      </p:sp>
    </p:spTree>
    <p:extLst>
      <p:ext uri="{BB962C8B-B14F-4D97-AF65-F5344CB8AC3E}">
        <p14:creationId xmlns:p14="http://schemas.microsoft.com/office/powerpoint/2010/main" val="1308761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a:solidFill>
                  <a:schemeClr val="tx1"/>
                </a:solidFill>
              </a:rPr>
              <a:t>2.0 Why Transfers Fail: </a:t>
            </a:r>
            <a:r>
              <a:rPr lang="en-US" sz="1000" dirty="0">
                <a:solidFill>
                  <a:schemeClr val="tx1"/>
                </a:solidFill>
              </a:rPr>
              <a:t>Kids will fight over what they perceive to be unfair.  Explain yourself in writing, both legally and informally.  You can take advantage of a Letter of Intent, and you can make a video recording for even more clarity.</a:t>
            </a:r>
          </a:p>
          <a:p>
            <a:endParaRPr lang="en-US" dirty="0"/>
          </a:p>
          <a:p>
            <a:pPr defTabSz="1020099">
              <a:defRPr/>
            </a:pPr>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4CC17A1E-B560-C847-AC91-4DF6A3652DB3}" type="slidenum">
              <a:rPr lang="en-US" smtClean="0"/>
              <a:t>6</a:t>
            </a:fld>
            <a:endParaRPr lang="en-US"/>
          </a:p>
        </p:txBody>
      </p:sp>
    </p:spTree>
    <p:extLst>
      <p:ext uri="{BB962C8B-B14F-4D97-AF65-F5344CB8AC3E}">
        <p14:creationId xmlns:p14="http://schemas.microsoft.com/office/powerpoint/2010/main" val="21661953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20099">
              <a:defRPr/>
            </a:pPr>
            <a:r>
              <a:rPr lang="en-US" sz="1000" b="1" dirty="0">
                <a:solidFill>
                  <a:schemeClr val="tx1"/>
                </a:solidFill>
              </a:rPr>
              <a:t>3.0 Why Transfers Fail:  </a:t>
            </a:r>
            <a:r>
              <a:rPr lang="en-US" sz="1000" dirty="0">
                <a:solidFill>
                  <a:schemeClr val="tx1"/>
                </a:solidFill>
              </a:rPr>
              <a:t>Kids will fight over the timing of distributions.  Consider not naming your alpha/oldest child as the trustee of your estate.  It</a:t>
            </a:r>
            <a:r>
              <a:rPr lang="en-US" sz="1000" baseline="0" dirty="0">
                <a:solidFill>
                  <a:schemeClr val="tx1"/>
                </a:solidFill>
              </a:rPr>
              <a:t> may create </a:t>
            </a:r>
            <a:r>
              <a:rPr lang="en-US" sz="1000" dirty="0">
                <a:solidFill>
                  <a:schemeClr val="tx1"/>
                </a:solidFill>
              </a:rPr>
              <a:t>in-fighting among kids.  Consider naming</a:t>
            </a:r>
            <a:r>
              <a:rPr lang="en-US" sz="1000" baseline="0" dirty="0">
                <a:solidFill>
                  <a:schemeClr val="tx1"/>
                </a:solidFill>
              </a:rPr>
              <a:t> </a:t>
            </a:r>
            <a:r>
              <a:rPr lang="en-US" sz="1000" dirty="0">
                <a:solidFill>
                  <a:schemeClr val="tx1"/>
                </a:solidFill>
              </a:rPr>
              <a:t>someone outside your family. </a:t>
            </a:r>
            <a:endParaRPr lang="en-US" sz="1000" b="1" baseline="0" dirty="0">
              <a:solidFill>
                <a:schemeClr val="tx1"/>
              </a:solidFill>
            </a:endParaRPr>
          </a:p>
          <a:p>
            <a:pPr defTabSz="1020099">
              <a:defRPr/>
            </a:pPr>
            <a:r>
              <a:rPr lang="en-US" b="1" baseline="0" dirty="0"/>
              <a:t> </a:t>
            </a:r>
            <a:endParaRPr lang="en-US" b="1" dirty="0"/>
          </a:p>
          <a:p>
            <a:endParaRPr lang="en-US" dirty="0"/>
          </a:p>
          <a:p>
            <a:pPr defTabSz="1020099">
              <a:defRPr/>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4CC17A1E-B560-C847-AC91-4DF6A3652DB3}" type="slidenum">
              <a:rPr lang="en-US" smtClean="0"/>
              <a:t>7</a:t>
            </a:fld>
            <a:endParaRPr lang="en-US"/>
          </a:p>
        </p:txBody>
      </p:sp>
    </p:spTree>
    <p:extLst>
      <p:ext uri="{BB962C8B-B14F-4D97-AF65-F5344CB8AC3E}">
        <p14:creationId xmlns:p14="http://schemas.microsoft.com/office/powerpoint/2010/main" val="12629317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238681">
              <a:defRPr/>
            </a:pPr>
            <a:r>
              <a:rPr lang="en-US" sz="1000" b="1" dirty="0">
                <a:solidFill>
                  <a:schemeClr val="tx1"/>
                </a:solidFill>
              </a:rPr>
              <a:t>4.0 Why Transfers Fail:  </a:t>
            </a:r>
            <a:r>
              <a:rPr lang="en-US" sz="1000" dirty="0">
                <a:solidFill>
                  <a:schemeClr val="tx1"/>
                </a:solidFill>
              </a:rPr>
              <a:t>Kids will fight over the family cottage or home.  </a:t>
            </a:r>
          </a:p>
          <a:p>
            <a:pPr defTabSz="1238681">
              <a:defRPr/>
            </a:pPr>
            <a:br>
              <a:rPr lang="en-US" sz="1000" dirty="0">
                <a:solidFill>
                  <a:schemeClr val="tx1"/>
                </a:solidFill>
              </a:rPr>
            </a:br>
            <a:r>
              <a:rPr lang="en-US" sz="1000" dirty="0">
                <a:solidFill>
                  <a:schemeClr val="tx1"/>
                </a:solidFill>
              </a:rPr>
              <a:t>Let's pretend for a moment that you are all my children. We've had a vacation home since you were kids, and we have spent some time there every summer, even after you were adults and had your own children. All of us have great memories of the home. I want this to continue, so I leave the home to all three of you in equal share. </a:t>
            </a:r>
            <a:br>
              <a:rPr lang="en-US" sz="1000" dirty="0">
                <a:solidFill>
                  <a:schemeClr val="tx1"/>
                </a:solidFill>
              </a:rPr>
            </a:br>
            <a:br>
              <a:rPr lang="en-US" sz="1000" dirty="0">
                <a:solidFill>
                  <a:schemeClr val="tx1"/>
                </a:solidFill>
              </a:rPr>
            </a:br>
            <a:r>
              <a:rPr lang="en-US" sz="1000" dirty="0">
                <a:solidFill>
                  <a:schemeClr val="tx1"/>
                </a:solidFill>
              </a:rPr>
              <a:t>Now, let’s say one of you lives half an hour away, another of you lives a few hours away and another of you has to take a flight to get there. What does their relationship look like five</a:t>
            </a:r>
            <a:r>
              <a:rPr lang="en-US" sz="1000" baseline="0" dirty="0">
                <a:solidFill>
                  <a:schemeClr val="tx1"/>
                </a:solidFill>
              </a:rPr>
              <a:t> </a:t>
            </a:r>
            <a:r>
              <a:rPr lang="en-US" sz="1000" dirty="0">
                <a:solidFill>
                  <a:schemeClr val="tx1"/>
                </a:solidFill>
              </a:rPr>
              <a:t>years from now? We've all seen this happen. The best of intentions lead to the last thing we wanted. It can be avoided with a simple family conversation and having a plan that the family agrees is fair before anything happens. Think harmony.  Communication is important to passing on assets of any kind. </a:t>
            </a:r>
            <a:br>
              <a:rPr lang="en-US" sz="1000" dirty="0">
                <a:solidFill>
                  <a:schemeClr val="tx1"/>
                </a:solidFill>
              </a:rPr>
            </a:br>
            <a:br>
              <a:rPr lang="en-US" sz="1000" dirty="0">
                <a:solidFill>
                  <a:schemeClr val="tx1"/>
                </a:solidFill>
              </a:rPr>
            </a:br>
            <a:r>
              <a:rPr lang="en-US" sz="1000" dirty="0">
                <a:solidFill>
                  <a:schemeClr val="tx1"/>
                </a:solidFill>
              </a:rPr>
              <a:t>Recommend the book </a:t>
            </a:r>
            <a:r>
              <a:rPr lang="en-US" sz="1000" i="1" dirty="0">
                <a:solidFill>
                  <a:schemeClr val="tx1"/>
                </a:solidFill>
              </a:rPr>
              <a:t>Saving the Family Cottage</a:t>
            </a:r>
            <a:r>
              <a:rPr lang="en-US" sz="1000" dirty="0">
                <a:solidFill>
                  <a:schemeClr val="tx1"/>
                </a:solidFill>
              </a:rPr>
              <a:t> by Stuart J. Hollander, David Fry and Rose Hollander.</a:t>
            </a:r>
          </a:p>
          <a:p>
            <a:pPr defTabSz="1238681">
              <a:defRPr/>
            </a:pPr>
            <a:endParaRPr lang="en-US" sz="1000" b="1" dirty="0">
              <a:solidFill>
                <a:schemeClr val="tx1"/>
              </a:solidFill>
            </a:endParaRPr>
          </a:p>
          <a:p>
            <a:pPr marL="0" marR="0" lvl="0" indent="0" algn="l" defTabSz="1238681" rtl="0" eaLnBrk="1" fontAlgn="auto" latinLnBrk="0" hangingPunct="1">
              <a:lnSpc>
                <a:spcPct val="100000"/>
              </a:lnSpc>
              <a:spcBef>
                <a:spcPts val="0"/>
              </a:spcBef>
              <a:spcAft>
                <a:spcPts val="0"/>
              </a:spcAft>
              <a:buClrTx/>
              <a:buSzTx/>
              <a:buFontTx/>
              <a:buNone/>
              <a:tabLst/>
              <a:defRPr/>
            </a:pPr>
            <a:r>
              <a:rPr lang="en-US" sz="1000" b="1" i="1" dirty="0">
                <a:solidFill>
                  <a:schemeClr val="tx1"/>
                </a:solidFill>
              </a:rPr>
              <a:t>MFS</a:t>
            </a:r>
            <a:r>
              <a:rPr lang="en-US" sz="1000" i="1" dirty="0">
                <a:solidFill>
                  <a:schemeClr val="tx1"/>
                </a:solidFill>
              </a:rPr>
              <a:t>®</a:t>
            </a:r>
            <a:r>
              <a:rPr lang="en-US" sz="1000" b="1" i="1" dirty="0">
                <a:solidFill>
                  <a:schemeClr val="tx1"/>
                </a:solidFill>
              </a:rPr>
              <a:t> is not affiliated with the authors Stuart J. Hollander, David Fry, and Rose Hollander . These entities/products/links are being provided as a convenience and for informational purposes only; they do not constitute an endorsement or approval by MFS.</a:t>
            </a:r>
            <a:r>
              <a:rPr lang="en-US" sz="1000" i="1" dirty="0">
                <a:solidFill>
                  <a:schemeClr val="tx1"/>
                </a:solidFill>
              </a:rPr>
              <a:t>®</a:t>
            </a:r>
            <a:endParaRPr lang="en-US" sz="1000" b="1" i="1" dirty="0">
              <a:solidFill>
                <a:schemeClr val="tx1"/>
              </a:solidFill>
            </a:endParaRPr>
          </a:p>
          <a:p>
            <a:pPr defTabSz="1238681">
              <a:defRPr/>
            </a:pPr>
            <a:endParaRPr lang="en-US" sz="1000" dirty="0"/>
          </a:p>
          <a:p>
            <a:pPr defTabSz="1238681">
              <a:defRPr/>
            </a:pPr>
            <a:endParaRPr lang="en-US" sz="1000" dirty="0"/>
          </a:p>
          <a:p>
            <a:pPr defTabSz="1238681">
              <a:defRPr/>
            </a:pPr>
            <a:endParaRPr lang="en-US" sz="1000" dirty="0"/>
          </a:p>
        </p:txBody>
      </p:sp>
      <p:sp>
        <p:nvSpPr>
          <p:cNvPr id="4" name="Slide Number Placeholder 3"/>
          <p:cNvSpPr>
            <a:spLocks noGrp="1"/>
          </p:cNvSpPr>
          <p:nvPr>
            <p:ph type="sldNum" sz="quarter" idx="10"/>
          </p:nvPr>
        </p:nvSpPr>
        <p:spPr/>
        <p:txBody>
          <a:bodyPr/>
          <a:lstStyle/>
          <a:p>
            <a:fld id="{4CC17A1E-B560-C847-AC91-4DF6A3652DB3}" type="slidenum">
              <a:rPr lang="en-US" smtClean="0"/>
              <a:t>8</a:t>
            </a:fld>
            <a:endParaRPr lang="en-US"/>
          </a:p>
        </p:txBody>
      </p:sp>
    </p:spTree>
    <p:extLst>
      <p:ext uri="{BB962C8B-B14F-4D97-AF65-F5344CB8AC3E}">
        <p14:creationId xmlns:p14="http://schemas.microsoft.com/office/powerpoint/2010/main" val="20971153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solidFill>
                  <a:schemeClr val="tx1"/>
                </a:solidFill>
              </a:rPr>
              <a:t>Communicate, Engage, Educate.  To become an accomplished skier, pianist or parent, we read books, we practice techniques, we develop competency.  It's the same with transferring our wealth successfully to our kids.</a:t>
            </a:r>
          </a:p>
          <a:p>
            <a:br>
              <a:rPr lang="en-US" sz="1000" dirty="0">
                <a:solidFill>
                  <a:schemeClr val="tx1"/>
                </a:solidFill>
              </a:rPr>
            </a:br>
            <a:r>
              <a:rPr lang="en-US" sz="1000" dirty="0">
                <a:solidFill>
                  <a:schemeClr val="tx1"/>
                </a:solidFill>
              </a:rPr>
              <a:t>Here are a few resource books to help you and your children develop financial and family philanthropic competency:</a:t>
            </a:r>
            <a:br>
              <a:rPr lang="en-US" sz="1000" dirty="0">
                <a:solidFill>
                  <a:schemeClr val="tx1"/>
                </a:solidFill>
              </a:rPr>
            </a:br>
            <a:endParaRPr lang="en-US" sz="1000" dirty="0">
              <a:solidFill>
                <a:schemeClr val="tx1"/>
              </a:solidFill>
            </a:endParaRPr>
          </a:p>
          <a:p>
            <a:pPr marL="181240" indent="-181240">
              <a:buFont typeface="Wingdings" panose="05000000000000000000" pitchFamily="2" charset="2"/>
              <a:buChar char="§"/>
            </a:pPr>
            <a:r>
              <a:rPr lang="en-US" sz="1000" i="1" dirty="0">
                <a:solidFill>
                  <a:schemeClr val="tx1"/>
                </a:solidFill>
              </a:rPr>
              <a:t>Inspired Philanthropy </a:t>
            </a:r>
            <a:r>
              <a:rPr lang="en-US" sz="1000" dirty="0">
                <a:solidFill>
                  <a:schemeClr val="tx1"/>
                </a:solidFill>
              </a:rPr>
              <a:t>is a phenomenal resource tool for helping families define their family values, develop a mission statement and learn more about each others' passions for different groups or organizations.  It offers forms, grids, questionnaires, definitions, websites, common family practices, sample giving plans, conversation starters, family meeting agendas, etc.</a:t>
            </a:r>
          </a:p>
          <a:p>
            <a:pPr marL="181240" indent="-181240">
              <a:buFont typeface="Wingdings" panose="05000000000000000000" pitchFamily="2" charset="2"/>
              <a:buChar char="§"/>
            </a:pPr>
            <a:r>
              <a:rPr lang="en-US" sz="1000" i="1" dirty="0">
                <a:solidFill>
                  <a:schemeClr val="tx1"/>
                </a:solidFill>
              </a:rPr>
              <a:t>The Giving Family</a:t>
            </a:r>
            <a:r>
              <a:rPr lang="en-US" sz="1000" dirty="0">
                <a:solidFill>
                  <a:schemeClr val="tx1"/>
                </a:solidFill>
              </a:rPr>
              <a:t> is fabulous because it provides tactical ideas on how to engage your children in philanthropy.  It has ideas for five-year olds (penny drives, book drives, toy drives) as well as for fifty-year-old adult children to help talk about activities and charities that you may want to support as a family.</a:t>
            </a:r>
          </a:p>
          <a:p>
            <a:pPr marL="181240" indent="-181240">
              <a:buFont typeface="Wingdings" panose="05000000000000000000" pitchFamily="2" charset="2"/>
              <a:buChar char="§"/>
            </a:pPr>
            <a:r>
              <a:rPr lang="en-US" sz="1000" i="1" dirty="0">
                <a:solidFill>
                  <a:schemeClr val="tx1"/>
                </a:solidFill>
              </a:rPr>
              <a:t>The Ultimate Gift </a:t>
            </a:r>
            <a:r>
              <a:rPr lang="en-US" sz="1000" dirty="0">
                <a:solidFill>
                  <a:schemeClr val="tx1"/>
                </a:solidFill>
              </a:rPr>
              <a:t>is for a family that believes they have one child who is wholly incapable of handling an inheritance and how to prepare them.</a:t>
            </a:r>
          </a:p>
          <a:p>
            <a:pPr marL="181240" indent="-181240">
              <a:buFont typeface="Wingdings" panose="05000000000000000000" pitchFamily="2" charset="2"/>
              <a:buChar char="§"/>
            </a:pPr>
            <a:r>
              <a:rPr lang="en-US" sz="1000" i="1" dirty="0">
                <a:solidFill>
                  <a:schemeClr val="tx1"/>
                </a:solidFill>
              </a:rPr>
              <a:t>Raised Healthy, Wealthy and Wise</a:t>
            </a:r>
            <a:r>
              <a:rPr lang="en-US" sz="1000" dirty="0">
                <a:solidFill>
                  <a:schemeClr val="tx1"/>
                </a:solidFill>
              </a:rPr>
              <a:t> includes interviews with kids who have inherited wealth: "I am so glad my parents did X," and "I wish my parents had done Y."</a:t>
            </a:r>
          </a:p>
          <a:p>
            <a:pPr defTabSz="1274479">
              <a:defRPr/>
            </a:pPr>
            <a:endParaRPr lang="en-US" dirty="0"/>
          </a:p>
          <a:p>
            <a:pPr defTabSz="1238681">
              <a:defRPr/>
            </a:pPr>
            <a:endParaRPr lang="en-US" dirty="0"/>
          </a:p>
        </p:txBody>
      </p:sp>
      <p:sp>
        <p:nvSpPr>
          <p:cNvPr id="4" name="Slide Number Placeholder 3"/>
          <p:cNvSpPr>
            <a:spLocks noGrp="1"/>
          </p:cNvSpPr>
          <p:nvPr>
            <p:ph type="sldNum" sz="quarter" idx="10"/>
          </p:nvPr>
        </p:nvSpPr>
        <p:spPr/>
        <p:txBody>
          <a:bodyPr/>
          <a:lstStyle/>
          <a:p>
            <a:fld id="{4CC17A1E-B560-C847-AC91-4DF6A3652DB3}" type="slidenum">
              <a:rPr lang="en-US" smtClean="0"/>
              <a:t>9</a:t>
            </a:fld>
            <a:endParaRPr lang="en-US"/>
          </a:p>
        </p:txBody>
      </p:sp>
    </p:spTree>
    <p:extLst>
      <p:ext uri="{BB962C8B-B14F-4D97-AF65-F5344CB8AC3E}">
        <p14:creationId xmlns:p14="http://schemas.microsoft.com/office/powerpoint/2010/main" val="19094092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2.xml"/><Relationship Id="rId6" Type="http://schemas.microsoft.com/office/2007/relationships/hdphoto" Target="../media/hdphoto2.wdp"/><Relationship Id="rId5" Type="http://schemas.openxmlformats.org/officeDocument/2006/relationships/image" Target="../media/image8.png"/><Relationship Id="rId4" Type="http://schemas.microsoft.com/office/2007/relationships/hdphoto" Target="../media/hdphoto1.wdp"/><Relationship Id="rId9"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PPT Cover: Serve">
    <p:spTree>
      <p:nvGrpSpPr>
        <p:cNvPr id="1" name=""/>
        <p:cNvGrpSpPr/>
        <p:nvPr/>
      </p:nvGrpSpPr>
      <p:grpSpPr>
        <a:xfrm>
          <a:off x="0" y="0"/>
          <a:ext cx="0" cy="0"/>
          <a:chOff x="0" y="0"/>
          <a:chExt cx="0" cy="0"/>
        </a:xfrm>
      </p:grpSpPr>
      <p:pic>
        <p:nvPicPr>
          <p:cNvPr id="48" name="Picture 4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61398"/>
          </a:xfrm>
          <a:prstGeom prst="rect">
            <a:avLst/>
          </a:prstGeom>
        </p:spPr>
      </p:pic>
      <p:sp>
        <p:nvSpPr>
          <p:cNvPr id="30" name="Freeform 29"/>
          <p:cNvSpPr/>
          <p:nvPr userDrawn="1"/>
        </p:nvSpPr>
        <p:spPr>
          <a:xfrm>
            <a:off x="-276066" y="836327"/>
            <a:ext cx="5791079" cy="2776659"/>
          </a:xfrm>
          <a:custGeom>
            <a:avLst/>
            <a:gdLst>
              <a:gd name="connsiteX0" fmla="*/ 298391 w 5791079"/>
              <a:gd name="connsiteY0" fmla="*/ 0 h 2776659"/>
              <a:gd name="connsiteX1" fmla="*/ 5791079 w 5791079"/>
              <a:gd name="connsiteY1" fmla="*/ 0 h 2776659"/>
              <a:gd name="connsiteX2" fmla="*/ 4038743 w 5791079"/>
              <a:gd name="connsiteY2" fmla="*/ 2776659 h 2776659"/>
              <a:gd name="connsiteX3" fmla="*/ 304800 w 5791079"/>
              <a:gd name="connsiteY3" fmla="*/ 2776659 h 2776659"/>
              <a:gd name="connsiteX4" fmla="*/ 298391 w 5791079"/>
              <a:gd name="connsiteY4" fmla="*/ 2776659 h 2776659"/>
              <a:gd name="connsiteX5" fmla="*/ 0 w 5791079"/>
              <a:gd name="connsiteY5" fmla="*/ 2776659 h 2776659"/>
              <a:gd name="connsiteX6" fmla="*/ 0 w 5791079"/>
              <a:gd name="connsiteY6" fmla="*/ 2767223 h 2776659"/>
              <a:gd name="connsiteX7" fmla="*/ 279055 w 5791079"/>
              <a:gd name="connsiteY7" fmla="*/ 2767223 h 2776659"/>
              <a:gd name="connsiteX8" fmla="*/ 279055 w 5791079"/>
              <a:gd name="connsiteY8" fmla="*/ 9436 h 2776659"/>
              <a:gd name="connsiteX9" fmla="*/ 298391 w 5791079"/>
              <a:gd name="connsiteY9" fmla="*/ 9436 h 277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91079" h="2776659">
                <a:moveTo>
                  <a:pt x="298391" y="0"/>
                </a:moveTo>
                <a:lnTo>
                  <a:pt x="5791079" y="0"/>
                </a:lnTo>
                <a:lnTo>
                  <a:pt x="4038743" y="2776659"/>
                </a:lnTo>
                <a:lnTo>
                  <a:pt x="304800" y="2776659"/>
                </a:lnTo>
                <a:lnTo>
                  <a:pt x="298391" y="2776659"/>
                </a:lnTo>
                <a:lnTo>
                  <a:pt x="0" y="2776659"/>
                </a:lnTo>
                <a:lnTo>
                  <a:pt x="0" y="2767223"/>
                </a:lnTo>
                <a:lnTo>
                  <a:pt x="279055" y="2767223"/>
                </a:lnTo>
                <a:lnTo>
                  <a:pt x="279055" y="9436"/>
                </a:lnTo>
                <a:lnTo>
                  <a:pt x="298391" y="9436"/>
                </a:lnTo>
                <a:close/>
              </a:path>
            </a:pathLst>
          </a:custGeom>
          <a:solidFill>
            <a:srgbClr val="4086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userDrawn="1"/>
        </p:nvSpPr>
        <p:spPr>
          <a:xfrm>
            <a:off x="2819477" y="524504"/>
            <a:ext cx="9356661" cy="4580896"/>
          </a:xfrm>
          <a:custGeom>
            <a:avLst/>
            <a:gdLst>
              <a:gd name="connsiteX0" fmla="*/ 2873201 w 9356661"/>
              <a:gd name="connsiteY0" fmla="*/ 0 h 4580896"/>
              <a:gd name="connsiteX1" fmla="*/ 9356661 w 9356661"/>
              <a:gd name="connsiteY1" fmla="*/ 0 h 4580896"/>
              <a:gd name="connsiteX2" fmla="*/ 9356661 w 9356661"/>
              <a:gd name="connsiteY2" fmla="*/ 4580896 h 4580896"/>
              <a:gd name="connsiteX3" fmla="*/ 203796 w 9356661"/>
              <a:gd name="connsiteY3" fmla="*/ 4580896 h 4580896"/>
              <a:gd name="connsiteX4" fmla="*/ 0 w 9356661"/>
              <a:gd name="connsiteY4" fmla="*/ 4576663 h 4580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56661" h="4580896">
                <a:moveTo>
                  <a:pt x="2873201" y="0"/>
                </a:moveTo>
                <a:lnTo>
                  <a:pt x="9356661" y="0"/>
                </a:lnTo>
                <a:lnTo>
                  <a:pt x="9356661" y="4580896"/>
                </a:lnTo>
                <a:lnTo>
                  <a:pt x="203796" y="4580896"/>
                </a:lnTo>
                <a:lnTo>
                  <a:pt x="0" y="4576663"/>
                </a:lnTo>
                <a:close/>
              </a:path>
            </a:pathLst>
          </a:custGeom>
          <a:blipFill>
            <a:blip r:embed="rId3"/>
            <a:srcRect/>
            <a:stretch>
              <a:fillRect l="-2873" t="-8252" r="-614" b="-36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aseline="0" dirty="0"/>
          </a:p>
        </p:txBody>
      </p:sp>
      <p:sp>
        <p:nvSpPr>
          <p:cNvPr id="5" name="Footer Placeholder 4"/>
          <p:cNvSpPr>
            <a:spLocks noGrp="1"/>
          </p:cNvSpPr>
          <p:nvPr userDrawn="1">
            <p:ph type="ftr" sz="quarter" idx="11"/>
          </p:nvPr>
        </p:nvSpPr>
        <p:spPr>
          <a:xfrm>
            <a:off x="426026" y="6109856"/>
            <a:ext cx="6732000" cy="255442"/>
          </a:xfrm>
        </p:spPr>
        <p:txBody>
          <a:bodyPr tIns="0" bIns="0" anchor="b" anchorCtr="0"/>
          <a:lstStyle>
            <a:lvl1pPr marL="0" marR="0" indent="0" algn="l" defTabSz="914400" rtl="0" eaLnBrk="1" fontAlgn="auto" latinLnBrk="0" hangingPunct="1">
              <a:lnSpc>
                <a:spcPct val="100000"/>
              </a:lnSpc>
              <a:spcBef>
                <a:spcPts val="0"/>
              </a:spcBef>
              <a:spcAft>
                <a:spcPts val="0"/>
              </a:spcAft>
              <a:buClrTx/>
              <a:buSzTx/>
              <a:buFontTx/>
              <a:buNone/>
              <a:tabLst/>
              <a:defRPr sz="1000" b="1" i="0">
                <a:solidFill>
                  <a:srgbClr val="414042"/>
                </a:solidFill>
                <a:latin typeface="Calibri" charset="0"/>
                <a:ea typeface="Calibri" charset="0"/>
                <a:cs typeface="Calibri" charset="0"/>
              </a:defRPr>
            </a:lvl1pPr>
          </a:lstStyle>
          <a:p>
            <a:r>
              <a:rPr lang="en-US" dirty="0"/>
              <a:t>FOR INVESTMENT PROFESSIONAL USE ONLY. </a:t>
            </a:r>
            <a:r>
              <a:rPr lang="en-US" b="0" dirty="0"/>
              <a:t>Should not be shown, quoted, or distributed to the public. </a:t>
            </a:r>
          </a:p>
        </p:txBody>
      </p:sp>
      <p:sp>
        <p:nvSpPr>
          <p:cNvPr id="6" name="Slide Number Placeholder 5"/>
          <p:cNvSpPr>
            <a:spLocks noGrp="1"/>
          </p:cNvSpPr>
          <p:nvPr userDrawn="1">
            <p:ph type="sldNum" sz="quarter" idx="12"/>
          </p:nvPr>
        </p:nvSpPr>
        <p:spPr/>
        <p:txBody>
          <a:bodyPr/>
          <a:lstStyle/>
          <a:p>
            <a:fld id="{47F0E2DA-F0F3-3142-8998-098BEA003ED2}" type="slidenum">
              <a:rPr lang="en-US" smtClean="0"/>
              <a:t>‹#›</a:t>
            </a:fld>
            <a:endParaRPr lang="en-US"/>
          </a:p>
        </p:txBody>
      </p:sp>
      <p:pic>
        <p:nvPicPr>
          <p:cNvPr id="20" name="Picture 19"/>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277764" y="5899726"/>
            <a:ext cx="1287318" cy="546025"/>
          </a:xfrm>
          <a:prstGeom prst="rect">
            <a:avLst/>
          </a:prstGeom>
        </p:spPr>
      </p:pic>
      <p:sp>
        <p:nvSpPr>
          <p:cNvPr id="21" name="Text Placeholder 2"/>
          <p:cNvSpPr>
            <a:spLocks noGrp="1"/>
          </p:cNvSpPr>
          <p:nvPr userDrawn="1">
            <p:ph type="body" idx="13" hasCustomPrompt="1"/>
          </p:nvPr>
        </p:nvSpPr>
        <p:spPr>
          <a:xfrm>
            <a:off x="426026" y="3780126"/>
            <a:ext cx="4521600" cy="823912"/>
          </a:xfrm>
        </p:spPr>
        <p:txBody>
          <a:bodyPr anchor="t" anchorCtr="0">
            <a:normAutofit/>
          </a:bodyPr>
          <a:lstStyle>
            <a:lvl1pPr marL="0" indent="0">
              <a:lnSpc>
                <a:spcPct val="100000"/>
              </a:lnSpc>
              <a:spcBef>
                <a:spcPts val="0"/>
              </a:spcBef>
              <a:buNone/>
              <a:defRPr sz="1600" b="0" i="0" spc="0">
                <a:solidFill>
                  <a:srgbClr val="414042"/>
                </a:solidFill>
                <a:latin typeface="Calibri" charset="0"/>
                <a:ea typeface="Calibri" charset="0"/>
                <a:cs typeface="Calibri"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Presenter Name</a:t>
            </a:r>
          </a:p>
          <a:p>
            <a:pPr lvl="0"/>
            <a:r>
              <a:rPr lang="en-US" dirty="0"/>
              <a:t>Title</a:t>
            </a:r>
          </a:p>
        </p:txBody>
      </p:sp>
      <p:sp>
        <p:nvSpPr>
          <p:cNvPr id="22" name="Text Placeholder 2"/>
          <p:cNvSpPr>
            <a:spLocks noGrp="1"/>
          </p:cNvSpPr>
          <p:nvPr userDrawn="1">
            <p:ph type="body" idx="14" hasCustomPrompt="1"/>
          </p:nvPr>
        </p:nvSpPr>
        <p:spPr>
          <a:xfrm>
            <a:off x="426026" y="6367462"/>
            <a:ext cx="6732000" cy="241156"/>
          </a:xfrm>
        </p:spPr>
        <p:txBody>
          <a:bodyPr anchor="t" anchorCtr="0">
            <a:normAutofit/>
          </a:bodyPr>
          <a:lstStyle>
            <a:lvl1pPr marL="0" indent="0" rtl="0">
              <a:lnSpc>
                <a:spcPct val="100000"/>
              </a:lnSpc>
              <a:spcBef>
                <a:spcPts val="0"/>
              </a:spcBef>
              <a:buNone/>
              <a:defRPr lang="en-US" sz="1000" b="1" i="0" u="none" strike="noStrike" baseline="0" smtClean="0">
                <a:solidFill>
                  <a:srgbClr val="41404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XXXXX.1</a:t>
            </a:r>
          </a:p>
        </p:txBody>
      </p:sp>
      <p:sp>
        <p:nvSpPr>
          <p:cNvPr id="37" name="Freeform 36"/>
          <p:cNvSpPr/>
          <p:nvPr userDrawn="1"/>
        </p:nvSpPr>
        <p:spPr>
          <a:xfrm>
            <a:off x="3730996" y="531286"/>
            <a:ext cx="3113252" cy="3081139"/>
          </a:xfrm>
          <a:custGeom>
            <a:avLst/>
            <a:gdLst>
              <a:gd name="connsiteX0" fmla="*/ 3113252 w 3113252"/>
              <a:gd name="connsiteY0" fmla="*/ 0 h 3081139"/>
              <a:gd name="connsiteX1" fmla="*/ 1162459 w 3113252"/>
              <a:gd name="connsiteY1" fmla="*/ 3081139 h 3081139"/>
              <a:gd name="connsiteX2" fmla="*/ 0 w 3113252"/>
              <a:gd name="connsiteY2" fmla="*/ 3081139 h 3081139"/>
              <a:gd name="connsiteX3" fmla="*/ 1943156 w 3113252"/>
              <a:gd name="connsiteY3" fmla="*/ 2116 h 3081139"/>
            </a:gdLst>
            <a:ahLst/>
            <a:cxnLst>
              <a:cxn ang="0">
                <a:pos x="connsiteX0" y="connsiteY0"/>
              </a:cxn>
              <a:cxn ang="0">
                <a:pos x="connsiteX1" y="connsiteY1"/>
              </a:cxn>
              <a:cxn ang="0">
                <a:pos x="connsiteX2" y="connsiteY2"/>
              </a:cxn>
              <a:cxn ang="0">
                <a:pos x="connsiteX3" y="connsiteY3"/>
              </a:cxn>
            </a:cxnLst>
            <a:rect l="l" t="t" r="r" b="b"/>
            <a:pathLst>
              <a:path w="3113252" h="3081139">
                <a:moveTo>
                  <a:pt x="3113252" y="0"/>
                </a:moveTo>
                <a:lnTo>
                  <a:pt x="1162459" y="3081139"/>
                </a:lnTo>
                <a:lnTo>
                  <a:pt x="0" y="3081139"/>
                </a:lnTo>
                <a:lnTo>
                  <a:pt x="1943156" y="2116"/>
                </a:lnTo>
                <a:close/>
              </a:path>
            </a:pathLst>
          </a:custGeom>
          <a:solidFill>
            <a:srgbClr val="40869F">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dirty="0"/>
          </a:p>
        </p:txBody>
      </p:sp>
      <p:pic>
        <p:nvPicPr>
          <p:cNvPr id="24" name="Picture 23"/>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068791" y="4887858"/>
            <a:ext cx="2123208" cy="415800"/>
          </a:xfrm>
          <a:prstGeom prst="rect">
            <a:avLst/>
          </a:prstGeom>
        </p:spPr>
      </p:pic>
      <p:sp>
        <p:nvSpPr>
          <p:cNvPr id="26" name="Footer Placeholder 4"/>
          <p:cNvSpPr txBox="1">
            <a:spLocks/>
          </p:cNvSpPr>
          <p:nvPr userDrawn="1"/>
        </p:nvSpPr>
        <p:spPr>
          <a:xfrm>
            <a:off x="10435936" y="4968037"/>
            <a:ext cx="1648692" cy="255442"/>
          </a:xfrm>
          <a:prstGeom prst="rect">
            <a:avLst/>
          </a:prstGeom>
        </p:spPr>
        <p:txBody>
          <a:bodyPr vert="horz" lIns="91440" tIns="45720" rIns="91440" bIns="45720" rtlCol="0" anchor="ctr"/>
          <a:lstStyle>
            <a:defPPr>
              <a:defRPr lang="en-US"/>
            </a:defPPr>
            <a:lvl1pPr marL="0" marR="0" indent="0" algn="l" defTabSz="914400" rtl="0" eaLnBrk="1" fontAlgn="auto" latinLnBrk="0" hangingPunct="1">
              <a:lnSpc>
                <a:spcPct val="100000"/>
              </a:lnSpc>
              <a:spcBef>
                <a:spcPts val="0"/>
              </a:spcBef>
              <a:spcAft>
                <a:spcPts val="0"/>
              </a:spcAft>
              <a:buClrTx/>
              <a:buSzTx/>
              <a:buFontTx/>
              <a:buNone/>
              <a:tabLst/>
              <a:defRPr sz="1000" b="1" i="0" kern="1200">
                <a:solidFill>
                  <a:srgbClr val="231F20"/>
                </a:solidFill>
                <a:latin typeface="Calibri" charset="0"/>
                <a:ea typeface="Calibri" charset="0"/>
                <a:cs typeface="Calibri"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500" dirty="0">
                <a:solidFill>
                  <a:schemeClr val="bg1"/>
                </a:solidFill>
                <a:latin typeface="+mj-lt"/>
              </a:rPr>
              <a:t>mfs.com</a:t>
            </a:r>
            <a:endParaRPr lang="en-US" sz="1500" b="0" dirty="0">
              <a:solidFill>
                <a:schemeClr val="bg1"/>
              </a:solidFill>
              <a:latin typeface="+mj-lt"/>
            </a:endParaRPr>
          </a:p>
        </p:txBody>
      </p:sp>
      <p:sp>
        <p:nvSpPr>
          <p:cNvPr id="36" name="Freeform 35"/>
          <p:cNvSpPr/>
          <p:nvPr userDrawn="1"/>
        </p:nvSpPr>
        <p:spPr>
          <a:xfrm>
            <a:off x="-1" y="524504"/>
            <a:ext cx="6774180" cy="319671"/>
          </a:xfrm>
          <a:custGeom>
            <a:avLst/>
            <a:gdLst>
              <a:gd name="connsiteX0" fmla="*/ 0 w 7158026"/>
              <a:gd name="connsiteY0" fmla="*/ 0 h 319671"/>
              <a:gd name="connsiteX1" fmla="*/ 7158026 w 7158026"/>
              <a:gd name="connsiteY1" fmla="*/ 0 h 319671"/>
              <a:gd name="connsiteX2" fmla="*/ 6942444 w 7158026"/>
              <a:gd name="connsiteY2" fmla="*/ 319671 h 319671"/>
              <a:gd name="connsiteX3" fmla="*/ 0 w 7158026"/>
              <a:gd name="connsiteY3" fmla="*/ 319671 h 319671"/>
            </a:gdLst>
            <a:ahLst/>
            <a:cxnLst>
              <a:cxn ang="0">
                <a:pos x="connsiteX0" y="connsiteY0"/>
              </a:cxn>
              <a:cxn ang="0">
                <a:pos x="connsiteX1" y="connsiteY1"/>
              </a:cxn>
              <a:cxn ang="0">
                <a:pos x="connsiteX2" y="connsiteY2"/>
              </a:cxn>
              <a:cxn ang="0">
                <a:pos x="connsiteX3" y="connsiteY3"/>
              </a:cxn>
            </a:cxnLst>
            <a:rect l="l" t="t" r="r" b="b"/>
            <a:pathLst>
              <a:path w="7158026" h="319671">
                <a:moveTo>
                  <a:pt x="0" y="0"/>
                </a:moveTo>
                <a:lnTo>
                  <a:pt x="7158026" y="0"/>
                </a:lnTo>
                <a:lnTo>
                  <a:pt x="6942444" y="319671"/>
                </a:lnTo>
                <a:lnTo>
                  <a:pt x="0" y="319671"/>
                </a:lnTo>
                <a:close/>
              </a:path>
            </a:pathLst>
          </a:custGeom>
          <a:solidFill>
            <a:srgbClr val="8817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ooter Placeholder 4"/>
          <p:cNvSpPr txBox="1">
            <a:spLocks/>
          </p:cNvSpPr>
          <p:nvPr userDrawn="1"/>
        </p:nvSpPr>
        <p:spPr>
          <a:xfrm>
            <a:off x="426026" y="551901"/>
            <a:ext cx="2680856" cy="255442"/>
          </a:xfrm>
          <a:prstGeom prst="rect">
            <a:avLst/>
          </a:prstGeom>
        </p:spPr>
        <p:txBody>
          <a:bodyPr vert="horz" lIns="91440" tIns="45720" rIns="91440" bIns="45720" rtlCol="0" anchor="ctr"/>
          <a:lstStyle>
            <a:defPPr>
              <a:defRPr lang="en-US"/>
            </a:defPPr>
            <a:lvl1pPr marL="0" marR="0" indent="0" algn="l" defTabSz="914400" rtl="0" eaLnBrk="1" fontAlgn="auto" latinLnBrk="0" hangingPunct="1">
              <a:lnSpc>
                <a:spcPct val="100000"/>
              </a:lnSpc>
              <a:spcBef>
                <a:spcPts val="0"/>
              </a:spcBef>
              <a:spcAft>
                <a:spcPts val="0"/>
              </a:spcAft>
              <a:buClrTx/>
              <a:buSzTx/>
              <a:buFontTx/>
              <a:buNone/>
              <a:tabLst/>
              <a:defRPr sz="1000" b="1" i="0" kern="1200">
                <a:solidFill>
                  <a:srgbClr val="231F20"/>
                </a:solidFill>
                <a:latin typeface="Calibri" charset="0"/>
                <a:ea typeface="Calibri" charset="0"/>
                <a:cs typeface="Calibri"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b="0" i="0" kern="1500" spc="100" dirty="0">
                <a:solidFill>
                  <a:schemeClr val="bg1"/>
                </a:solidFill>
                <a:latin typeface="Calibri Light" charset="0"/>
                <a:ea typeface="Calibri Light" charset="0"/>
                <a:cs typeface="Calibri Light" charset="0"/>
              </a:rPr>
              <a:t>MFS ADVISOR EDGE</a:t>
            </a:r>
            <a:r>
              <a:rPr lang="en-US" sz="1000" b="0" i="0" kern="1500" spc="100" baseline="30000" dirty="0">
                <a:solidFill>
                  <a:schemeClr val="bg1"/>
                </a:solidFill>
                <a:latin typeface="Calibri Light" charset="0"/>
                <a:ea typeface="Calibri Light" charset="0"/>
                <a:cs typeface="Calibri Light" charset="0"/>
              </a:rPr>
              <a:t>SM</a:t>
            </a:r>
          </a:p>
        </p:txBody>
      </p:sp>
      <p:sp>
        <p:nvSpPr>
          <p:cNvPr id="2" name="Title 1"/>
          <p:cNvSpPr>
            <a:spLocks noGrp="1"/>
          </p:cNvSpPr>
          <p:nvPr userDrawn="1">
            <p:ph type="ctrTitle"/>
          </p:nvPr>
        </p:nvSpPr>
        <p:spPr>
          <a:xfrm>
            <a:off x="426026" y="1236518"/>
            <a:ext cx="4520045" cy="1174173"/>
          </a:xfrm>
        </p:spPr>
        <p:txBody>
          <a:bodyPr anchor="t" anchorCtr="0">
            <a:noAutofit/>
          </a:bodyPr>
          <a:lstStyle>
            <a:lvl1pPr algn="l">
              <a:lnSpc>
                <a:spcPts val="4000"/>
              </a:lnSpc>
              <a:spcBef>
                <a:spcPts val="0"/>
              </a:spcBef>
              <a:defRPr sz="3800">
                <a:solidFill>
                  <a:schemeClr val="bg1"/>
                </a:solidFill>
                <a:latin typeface="+mj-lt"/>
              </a:defRPr>
            </a:lvl1pPr>
          </a:lstStyle>
          <a:p>
            <a:endParaRPr lang="en-US" dirty="0"/>
          </a:p>
        </p:txBody>
      </p:sp>
      <p:sp>
        <p:nvSpPr>
          <p:cNvPr id="3" name="Subtitle 2"/>
          <p:cNvSpPr>
            <a:spLocks noGrp="1"/>
          </p:cNvSpPr>
          <p:nvPr userDrawn="1">
            <p:ph type="subTitle" idx="1"/>
          </p:nvPr>
        </p:nvSpPr>
        <p:spPr>
          <a:xfrm>
            <a:off x="426026" y="2403692"/>
            <a:ext cx="4521600" cy="1046090"/>
          </a:xfrm>
        </p:spPr>
        <p:txBody>
          <a:bodyPr>
            <a:normAutofit/>
          </a:bodyPr>
          <a:lstStyle>
            <a:lvl1pPr marL="0" indent="0" algn="l">
              <a:lnSpc>
                <a:spcPct val="100000"/>
              </a:lnSpc>
              <a:spcBef>
                <a:spcPts val="0"/>
              </a:spcBef>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grpSp>
        <p:nvGrpSpPr>
          <p:cNvPr id="7" name="Group 6"/>
          <p:cNvGrpSpPr/>
          <p:nvPr userDrawn="1"/>
        </p:nvGrpSpPr>
        <p:grpSpPr>
          <a:xfrm>
            <a:off x="-18334" y="524501"/>
            <a:ext cx="6873240" cy="319671"/>
            <a:chOff x="0" y="524501"/>
            <a:chExt cx="6873240" cy="319671"/>
          </a:xfrm>
        </p:grpSpPr>
        <p:sp>
          <p:nvSpPr>
            <p:cNvPr id="25" name="Freeform 24"/>
            <p:cNvSpPr/>
            <p:nvPr userDrawn="1"/>
          </p:nvSpPr>
          <p:spPr>
            <a:xfrm>
              <a:off x="0" y="524501"/>
              <a:ext cx="6873240" cy="319671"/>
            </a:xfrm>
            <a:custGeom>
              <a:avLst/>
              <a:gdLst>
                <a:gd name="connsiteX0" fmla="*/ 0 w 7158026"/>
                <a:gd name="connsiteY0" fmla="*/ 0 h 319671"/>
                <a:gd name="connsiteX1" fmla="*/ 7158026 w 7158026"/>
                <a:gd name="connsiteY1" fmla="*/ 0 h 319671"/>
                <a:gd name="connsiteX2" fmla="*/ 6942444 w 7158026"/>
                <a:gd name="connsiteY2" fmla="*/ 319671 h 319671"/>
                <a:gd name="connsiteX3" fmla="*/ 0 w 7158026"/>
                <a:gd name="connsiteY3" fmla="*/ 319671 h 319671"/>
              </a:gdLst>
              <a:ahLst/>
              <a:cxnLst>
                <a:cxn ang="0">
                  <a:pos x="connsiteX0" y="connsiteY0"/>
                </a:cxn>
                <a:cxn ang="0">
                  <a:pos x="connsiteX1" y="connsiteY1"/>
                </a:cxn>
                <a:cxn ang="0">
                  <a:pos x="connsiteX2" y="connsiteY2"/>
                </a:cxn>
                <a:cxn ang="0">
                  <a:pos x="connsiteX3" y="connsiteY3"/>
                </a:cxn>
              </a:cxnLst>
              <a:rect l="l" t="t" r="r" b="b"/>
              <a:pathLst>
                <a:path w="7158026" h="319671">
                  <a:moveTo>
                    <a:pt x="0" y="0"/>
                  </a:moveTo>
                  <a:lnTo>
                    <a:pt x="7158026" y="0"/>
                  </a:lnTo>
                  <a:lnTo>
                    <a:pt x="6942444" y="319671"/>
                  </a:lnTo>
                  <a:lnTo>
                    <a:pt x="0" y="319671"/>
                  </a:lnTo>
                  <a:close/>
                </a:path>
              </a:pathLst>
            </a:custGeom>
            <a:solidFill>
              <a:srgbClr val="8817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ooter Placeholder 4"/>
            <p:cNvSpPr txBox="1">
              <a:spLocks/>
            </p:cNvSpPr>
            <p:nvPr userDrawn="1"/>
          </p:nvSpPr>
          <p:spPr>
            <a:xfrm>
              <a:off x="426025" y="551901"/>
              <a:ext cx="2680856" cy="255442"/>
            </a:xfrm>
            <a:prstGeom prst="rect">
              <a:avLst/>
            </a:prstGeom>
          </p:spPr>
          <p:txBody>
            <a:bodyPr vert="horz" lIns="91440" tIns="45720" rIns="91440" bIns="45720" rtlCol="0" anchor="ctr"/>
            <a:lstStyle>
              <a:defPPr>
                <a:defRPr lang="en-US"/>
              </a:defPPr>
              <a:lvl1pPr marL="0" marR="0" indent="0" algn="l" defTabSz="914400" rtl="0" eaLnBrk="1" fontAlgn="auto" latinLnBrk="0" hangingPunct="1">
                <a:lnSpc>
                  <a:spcPct val="100000"/>
                </a:lnSpc>
                <a:spcBef>
                  <a:spcPts val="0"/>
                </a:spcBef>
                <a:spcAft>
                  <a:spcPts val="0"/>
                </a:spcAft>
                <a:buClrTx/>
                <a:buSzTx/>
                <a:buFontTx/>
                <a:buNone/>
                <a:tabLst/>
                <a:defRPr sz="1000" b="1" i="0" kern="1200">
                  <a:solidFill>
                    <a:srgbClr val="231F20"/>
                  </a:solidFill>
                  <a:latin typeface="Calibri" charset="0"/>
                  <a:ea typeface="Calibri" charset="0"/>
                  <a:cs typeface="Calibri"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b="0" i="0" kern="1500" spc="100" dirty="0">
                  <a:solidFill>
                    <a:schemeClr val="bg1"/>
                  </a:solidFill>
                  <a:latin typeface="Calibri Light" charset="0"/>
                  <a:ea typeface="Calibri Light" charset="0"/>
                  <a:cs typeface="Calibri Light" charset="0"/>
                </a:rPr>
                <a:t>MFS ADVISOR EDGE</a:t>
              </a:r>
              <a:r>
                <a:rPr lang="en-US" sz="1000" b="0" i="0" kern="1500" spc="100" baseline="30000" dirty="0">
                  <a:solidFill>
                    <a:schemeClr val="bg1"/>
                  </a:solidFill>
                  <a:latin typeface="Calibri Light" charset="0"/>
                  <a:ea typeface="Calibri Light" charset="0"/>
                  <a:cs typeface="Calibri Light" charset="0"/>
                </a:rPr>
                <a:t>SM</a:t>
              </a:r>
            </a:p>
          </p:txBody>
        </p:sp>
      </p:grpSp>
    </p:spTree>
    <p:extLst>
      <p:ext uri="{BB962C8B-B14F-4D97-AF65-F5344CB8AC3E}">
        <p14:creationId xmlns:p14="http://schemas.microsoft.com/office/powerpoint/2010/main" val="3798101001"/>
      </p:ext>
    </p:extLst>
  </p:cSld>
  <p:clrMapOvr>
    <a:masterClrMapping/>
  </p:clrMapOvr>
  <p:extLst>
    <p:ext uri="{DCECCB84-F9BA-43D5-87BE-67443E8EF086}">
      <p15:sldGuideLst xmlns:p15="http://schemas.microsoft.com/office/powerpoint/2012/main">
        <p15:guide id="1" orient="horz" pos="528">
          <p15:clr>
            <a:srgbClr val="FBAE40"/>
          </p15:clr>
        </p15:guide>
        <p15:guide id="2" orient="horz" pos="312">
          <p15:clr>
            <a:srgbClr val="FBAE40"/>
          </p15:clr>
        </p15:guide>
        <p15:guide id="3" orient="horz" pos="3216">
          <p15:clr>
            <a:srgbClr val="FBAE40"/>
          </p15:clr>
        </p15:guide>
        <p15:guide id="4" orient="horz" pos="22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dirty="0"/>
              <a:t>FOR INVESTMENT PROFESSIONAL USE ONLY. Should not be shown, quoted, or distributed to the public. </a:t>
            </a:r>
          </a:p>
        </p:txBody>
      </p:sp>
      <p:sp>
        <p:nvSpPr>
          <p:cNvPr id="5" name="Slide Number Placeholder 4"/>
          <p:cNvSpPr>
            <a:spLocks noGrp="1"/>
          </p:cNvSpPr>
          <p:nvPr>
            <p:ph type="sldNum" sz="quarter" idx="12"/>
          </p:nvPr>
        </p:nvSpPr>
        <p:spPr/>
        <p:txBody>
          <a:bodyPr/>
          <a:lstStyle/>
          <a:p>
            <a:fld id="{47F0E2DA-F0F3-3142-8998-098BEA003ED2}" type="slidenum">
              <a:rPr lang="en-US" smtClean="0"/>
              <a:t>‹#›</a:t>
            </a:fld>
            <a:endParaRPr lang="en-US"/>
          </a:p>
        </p:txBody>
      </p:sp>
    </p:spTree>
    <p:extLst>
      <p:ext uri="{BB962C8B-B14F-4D97-AF65-F5344CB8AC3E}">
        <p14:creationId xmlns:p14="http://schemas.microsoft.com/office/powerpoint/2010/main" val="1635141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FOR INVESTMENT PROFESSIONAL USE ONLY. Should not be shown, quoted, or distributed to the public. </a:t>
            </a:r>
          </a:p>
        </p:txBody>
      </p:sp>
      <p:sp>
        <p:nvSpPr>
          <p:cNvPr id="4" name="Slide Number Placeholder 3"/>
          <p:cNvSpPr>
            <a:spLocks noGrp="1"/>
          </p:cNvSpPr>
          <p:nvPr>
            <p:ph type="sldNum" sz="quarter" idx="12"/>
          </p:nvPr>
        </p:nvSpPr>
        <p:spPr/>
        <p:txBody>
          <a:bodyPr/>
          <a:lstStyle/>
          <a:p>
            <a:fld id="{47F0E2DA-F0F3-3142-8998-098BEA003ED2}" type="slidenum">
              <a:rPr lang="en-US" smtClean="0"/>
              <a:t>‹#›</a:t>
            </a:fld>
            <a:endParaRPr lang="en-US"/>
          </a:p>
        </p:txBody>
      </p:sp>
    </p:spTree>
    <p:extLst>
      <p:ext uri="{BB962C8B-B14F-4D97-AF65-F5344CB8AC3E}">
        <p14:creationId xmlns:p14="http://schemas.microsoft.com/office/powerpoint/2010/main" val="4800019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FOR INVESTMENT PROFESSIONAL USE ONLY. Should not be shown, quoted, or distributed to the public. </a:t>
            </a:r>
          </a:p>
        </p:txBody>
      </p:sp>
      <p:sp>
        <p:nvSpPr>
          <p:cNvPr id="7" name="Slide Number Placeholder 6"/>
          <p:cNvSpPr>
            <a:spLocks noGrp="1"/>
          </p:cNvSpPr>
          <p:nvPr>
            <p:ph type="sldNum" sz="quarter" idx="12"/>
          </p:nvPr>
        </p:nvSpPr>
        <p:spPr/>
        <p:txBody>
          <a:bodyPr/>
          <a:lstStyle/>
          <a:p>
            <a:fld id="{47F0E2DA-F0F3-3142-8998-098BEA003ED2}" type="slidenum">
              <a:rPr lang="en-US" smtClean="0"/>
              <a:t>‹#›</a:t>
            </a:fld>
            <a:endParaRPr lang="en-US"/>
          </a:p>
        </p:txBody>
      </p:sp>
    </p:spTree>
    <p:extLst>
      <p:ext uri="{BB962C8B-B14F-4D97-AF65-F5344CB8AC3E}">
        <p14:creationId xmlns:p14="http://schemas.microsoft.com/office/powerpoint/2010/main" val="14440442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FOR INVESTMENT PROFESSIONAL USE ONLY. Should not be shown, quoted, or distributed to the public. </a:t>
            </a:r>
          </a:p>
        </p:txBody>
      </p:sp>
      <p:sp>
        <p:nvSpPr>
          <p:cNvPr id="7" name="Slide Number Placeholder 6"/>
          <p:cNvSpPr>
            <a:spLocks noGrp="1"/>
          </p:cNvSpPr>
          <p:nvPr>
            <p:ph type="sldNum" sz="quarter" idx="12"/>
          </p:nvPr>
        </p:nvSpPr>
        <p:spPr/>
        <p:txBody>
          <a:bodyPr/>
          <a:lstStyle/>
          <a:p>
            <a:fld id="{47F0E2DA-F0F3-3142-8998-098BEA003ED2}" type="slidenum">
              <a:rPr lang="en-US" smtClean="0"/>
              <a:t>‹#›</a:t>
            </a:fld>
            <a:endParaRPr lang="en-US"/>
          </a:p>
        </p:txBody>
      </p:sp>
    </p:spTree>
    <p:extLst>
      <p:ext uri="{BB962C8B-B14F-4D97-AF65-F5344CB8AC3E}">
        <p14:creationId xmlns:p14="http://schemas.microsoft.com/office/powerpoint/2010/main" val="13390990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FOR INVESTMENT PROFESSIONAL USE ONLY. Should not be shown, quoted, or distributed to the public. </a:t>
            </a:r>
          </a:p>
        </p:txBody>
      </p:sp>
      <p:sp>
        <p:nvSpPr>
          <p:cNvPr id="6" name="Slide Number Placeholder 5"/>
          <p:cNvSpPr>
            <a:spLocks noGrp="1"/>
          </p:cNvSpPr>
          <p:nvPr>
            <p:ph type="sldNum" sz="quarter" idx="12"/>
          </p:nvPr>
        </p:nvSpPr>
        <p:spPr/>
        <p:txBody>
          <a:bodyPr/>
          <a:lstStyle/>
          <a:p>
            <a:fld id="{47F0E2DA-F0F3-3142-8998-098BEA003ED2}" type="slidenum">
              <a:rPr lang="en-US" smtClean="0"/>
              <a:t>‹#›</a:t>
            </a:fld>
            <a:endParaRPr lang="en-US"/>
          </a:p>
        </p:txBody>
      </p:sp>
    </p:spTree>
    <p:extLst>
      <p:ext uri="{BB962C8B-B14F-4D97-AF65-F5344CB8AC3E}">
        <p14:creationId xmlns:p14="http://schemas.microsoft.com/office/powerpoint/2010/main" val="6089111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FOR INVESTMENT PROFESSIONAL USE ONLY. Should not be shown, quoted, or distributed to the public. </a:t>
            </a:r>
          </a:p>
        </p:txBody>
      </p:sp>
      <p:sp>
        <p:nvSpPr>
          <p:cNvPr id="6" name="Slide Number Placeholder 5"/>
          <p:cNvSpPr>
            <a:spLocks noGrp="1"/>
          </p:cNvSpPr>
          <p:nvPr>
            <p:ph type="sldNum" sz="quarter" idx="12"/>
          </p:nvPr>
        </p:nvSpPr>
        <p:spPr/>
        <p:txBody>
          <a:bodyPr/>
          <a:lstStyle/>
          <a:p>
            <a:fld id="{47F0E2DA-F0F3-3142-8998-098BEA003ED2}" type="slidenum">
              <a:rPr lang="en-US" smtClean="0"/>
              <a:t>‹#›</a:t>
            </a:fld>
            <a:endParaRPr lang="en-US"/>
          </a:p>
        </p:txBody>
      </p:sp>
    </p:spTree>
    <p:extLst>
      <p:ext uri="{BB962C8B-B14F-4D97-AF65-F5344CB8AC3E}">
        <p14:creationId xmlns:p14="http://schemas.microsoft.com/office/powerpoint/2010/main" val="12093805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PT Cover: Create">
    <p:spTree>
      <p:nvGrpSpPr>
        <p:cNvPr id="1" name=""/>
        <p:cNvGrpSpPr/>
        <p:nvPr/>
      </p:nvGrpSpPr>
      <p:grpSpPr>
        <a:xfrm>
          <a:off x="0" y="0"/>
          <a:ext cx="0" cy="0"/>
          <a:chOff x="0" y="0"/>
          <a:chExt cx="0" cy="0"/>
        </a:xfrm>
      </p:grpSpPr>
      <p:pic>
        <p:nvPicPr>
          <p:cNvPr id="19" name="Picture 1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61398"/>
          </a:xfrm>
          <a:prstGeom prst="rect">
            <a:avLst/>
          </a:prstGeom>
        </p:spPr>
      </p:pic>
      <p:sp>
        <p:nvSpPr>
          <p:cNvPr id="2" name="Title 1"/>
          <p:cNvSpPr>
            <a:spLocks noGrp="1"/>
          </p:cNvSpPr>
          <p:nvPr>
            <p:ph type="ctrTitle"/>
          </p:nvPr>
        </p:nvSpPr>
        <p:spPr>
          <a:xfrm>
            <a:off x="426026" y="1236518"/>
            <a:ext cx="4520045" cy="1174173"/>
          </a:xfrm>
        </p:spPr>
        <p:txBody>
          <a:bodyPr anchor="t" anchorCtr="0">
            <a:noAutofit/>
          </a:bodyPr>
          <a:lstStyle>
            <a:lvl1pPr algn="l">
              <a:lnSpc>
                <a:spcPts val="4000"/>
              </a:lnSpc>
              <a:spcBef>
                <a:spcPts val="0"/>
              </a:spcBef>
              <a:defRPr sz="3800">
                <a:solidFill>
                  <a:schemeClr val="bg1"/>
                </a:solidFill>
                <a:latin typeface="+mj-lt"/>
              </a:defRPr>
            </a:lvl1pPr>
          </a:lstStyle>
          <a:p>
            <a:r>
              <a:rPr lang="en-US" dirty="0"/>
              <a:t>Click to edit Master title style</a:t>
            </a:r>
          </a:p>
        </p:txBody>
      </p:sp>
      <p:sp>
        <p:nvSpPr>
          <p:cNvPr id="3" name="Subtitle 2"/>
          <p:cNvSpPr>
            <a:spLocks noGrp="1"/>
          </p:cNvSpPr>
          <p:nvPr>
            <p:ph type="subTitle" idx="1"/>
          </p:nvPr>
        </p:nvSpPr>
        <p:spPr>
          <a:xfrm>
            <a:off x="426026" y="2403692"/>
            <a:ext cx="4521600" cy="1046090"/>
          </a:xfrm>
        </p:spPr>
        <p:txBody>
          <a:bodyPr>
            <a:normAutofit/>
          </a:bodyPr>
          <a:lstStyle>
            <a:lvl1pPr marL="0" indent="0" algn="l">
              <a:lnSpc>
                <a:spcPct val="100000"/>
              </a:lnSpc>
              <a:spcBef>
                <a:spcPts val="0"/>
              </a:spcBef>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p:cNvSpPr>
            <a:spLocks noGrp="1"/>
          </p:cNvSpPr>
          <p:nvPr>
            <p:ph type="ftr" sz="quarter" idx="11"/>
          </p:nvPr>
        </p:nvSpPr>
        <p:spPr>
          <a:xfrm>
            <a:off x="426026" y="6109856"/>
            <a:ext cx="6732000" cy="255442"/>
          </a:xfrm>
        </p:spPr>
        <p:txBody>
          <a:bodyPr tIns="0" bIns="0" anchor="b" anchorCtr="0"/>
          <a:lstStyle>
            <a:lvl1pPr marL="0" marR="0" indent="0" algn="l" defTabSz="914400" rtl="0" eaLnBrk="1" fontAlgn="auto" latinLnBrk="0" hangingPunct="1">
              <a:lnSpc>
                <a:spcPct val="100000"/>
              </a:lnSpc>
              <a:spcBef>
                <a:spcPts val="0"/>
              </a:spcBef>
              <a:spcAft>
                <a:spcPts val="0"/>
              </a:spcAft>
              <a:buClrTx/>
              <a:buSzTx/>
              <a:buFontTx/>
              <a:buNone/>
              <a:tabLst/>
              <a:defRPr sz="1000" b="1" i="0">
                <a:solidFill>
                  <a:srgbClr val="414042"/>
                </a:solidFill>
                <a:latin typeface="Calibri" charset="0"/>
                <a:ea typeface="Calibri" charset="0"/>
                <a:cs typeface="Calibri" charset="0"/>
              </a:defRPr>
            </a:lvl1pPr>
          </a:lstStyle>
          <a:p>
            <a:endParaRPr lang="en-US" b="0" dirty="0"/>
          </a:p>
        </p:txBody>
      </p:sp>
      <p:pic>
        <p:nvPicPr>
          <p:cNvPr id="14" name="Picture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068791" y="4887858"/>
            <a:ext cx="2123208" cy="415800"/>
          </a:xfrm>
          <a:prstGeom prst="rect">
            <a:avLst/>
          </a:prstGeom>
        </p:spPr>
      </p:pic>
      <p:pic>
        <p:nvPicPr>
          <p:cNvPr id="20" name="Picture 19"/>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277764" y="5899726"/>
            <a:ext cx="1287318" cy="546025"/>
          </a:xfrm>
          <a:prstGeom prst="rect">
            <a:avLst/>
          </a:prstGeom>
        </p:spPr>
      </p:pic>
      <p:sp>
        <p:nvSpPr>
          <p:cNvPr id="21" name="Text Placeholder 2"/>
          <p:cNvSpPr>
            <a:spLocks noGrp="1"/>
          </p:cNvSpPr>
          <p:nvPr>
            <p:ph type="body" idx="13" hasCustomPrompt="1"/>
          </p:nvPr>
        </p:nvSpPr>
        <p:spPr>
          <a:xfrm>
            <a:off x="426026" y="3780126"/>
            <a:ext cx="4521600" cy="823912"/>
          </a:xfrm>
        </p:spPr>
        <p:txBody>
          <a:bodyPr anchor="t" anchorCtr="0">
            <a:normAutofit/>
          </a:bodyPr>
          <a:lstStyle>
            <a:lvl1pPr marL="0" indent="0">
              <a:lnSpc>
                <a:spcPct val="100000"/>
              </a:lnSpc>
              <a:spcBef>
                <a:spcPts val="0"/>
              </a:spcBef>
              <a:buNone/>
              <a:defRPr sz="1600" b="0" i="0" spc="0">
                <a:solidFill>
                  <a:srgbClr val="414042"/>
                </a:solidFill>
                <a:latin typeface="Calibri" charset="0"/>
                <a:ea typeface="Calibri" charset="0"/>
                <a:cs typeface="Calibri"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Presenter Name</a:t>
            </a:r>
          </a:p>
          <a:p>
            <a:pPr lvl="0"/>
            <a:r>
              <a:rPr lang="en-US" dirty="0"/>
              <a:t>Title</a:t>
            </a:r>
          </a:p>
        </p:txBody>
      </p:sp>
      <p:sp>
        <p:nvSpPr>
          <p:cNvPr id="22" name="Text Placeholder 2"/>
          <p:cNvSpPr>
            <a:spLocks noGrp="1"/>
          </p:cNvSpPr>
          <p:nvPr>
            <p:ph type="body" idx="14"/>
          </p:nvPr>
        </p:nvSpPr>
        <p:spPr>
          <a:xfrm>
            <a:off x="426026" y="6367462"/>
            <a:ext cx="6732000" cy="241156"/>
          </a:xfrm>
        </p:spPr>
        <p:txBody>
          <a:bodyPr anchor="t" anchorCtr="0">
            <a:normAutofit/>
          </a:bodyPr>
          <a:lstStyle>
            <a:lvl1pPr marL="0" indent="0" rtl="0">
              <a:lnSpc>
                <a:spcPct val="100000"/>
              </a:lnSpc>
              <a:spcBef>
                <a:spcPts val="0"/>
              </a:spcBef>
              <a:buNone/>
              <a:defRPr lang="en-US" sz="1000" b="1" i="0" u="none" strike="noStrike" baseline="0" smtClean="0">
                <a:solidFill>
                  <a:srgbClr val="41404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US" dirty="0"/>
          </a:p>
        </p:txBody>
      </p:sp>
      <p:sp>
        <p:nvSpPr>
          <p:cNvPr id="24" name="Footer Placeholder 4"/>
          <p:cNvSpPr txBox="1">
            <a:spLocks/>
          </p:cNvSpPr>
          <p:nvPr userDrawn="1"/>
        </p:nvSpPr>
        <p:spPr>
          <a:xfrm>
            <a:off x="10435936" y="4968037"/>
            <a:ext cx="1648692" cy="255442"/>
          </a:xfrm>
          <a:prstGeom prst="rect">
            <a:avLst/>
          </a:prstGeom>
        </p:spPr>
        <p:txBody>
          <a:bodyPr vert="horz" lIns="91440" tIns="45720" rIns="91440" bIns="45720" rtlCol="0" anchor="ctr"/>
          <a:lstStyle>
            <a:defPPr>
              <a:defRPr lang="en-US"/>
            </a:defPPr>
            <a:lvl1pPr marL="0" marR="0" indent="0" algn="l" defTabSz="914400" rtl="0" eaLnBrk="1" fontAlgn="auto" latinLnBrk="0" hangingPunct="1">
              <a:lnSpc>
                <a:spcPct val="100000"/>
              </a:lnSpc>
              <a:spcBef>
                <a:spcPts val="0"/>
              </a:spcBef>
              <a:spcAft>
                <a:spcPts val="0"/>
              </a:spcAft>
              <a:buClrTx/>
              <a:buSzTx/>
              <a:buFontTx/>
              <a:buNone/>
              <a:tabLst/>
              <a:defRPr sz="1000" b="1" i="0" kern="1200">
                <a:solidFill>
                  <a:srgbClr val="231F20"/>
                </a:solidFill>
                <a:latin typeface="Calibri" charset="0"/>
                <a:ea typeface="Calibri" charset="0"/>
                <a:cs typeface="Calibri"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500" dirty="0" err="1">
                <a:solidFill>
                  <a:schemeClr val="bg1"/>
                </a:solidFill>
                <a:latin typeface="+mj-lt"/>
              </a:rPr>
              <a:t>mfs.com</a:t>
            </a:r>
            <a:endParaRPr lang="en-US" sz="1500" b="0" dirty="0">
              <a:solidFill>
                <a:schemeClr val="bg1"/>
              </a:solidFill>
              <a:latin typeface="+mj-lt"/>
            </a:endParaRPr>
          </a:p>
        </p:txBody>
      </p:sp>
      <p:sp>
        <p:nvSpPr>
          <p:cNvPr id="25" name="Footer Placeholder 4"/>
          <p:cNvSpPr txBox="1">
            <a:spLocks/>
          </p:cNvSpPr>
          <p:nvPr userDrawn="1"/>
        </p:nvSpPr>
        <p:spPr>
          <a:xfrm>
            <a:off x="426026" y="551901"/>
            <a:ext cx="2680856" cy="255442"/>
          </a:xfrm>
          <a:prstGeom prst="rect">
            <a:avLst/>
          </a:prstGeom>
        </p:spPr>
        <p:txBody>
          <a:bodyPr vert="horz" lIns="91440" tIns="45720" rIns="91440" bIns="45720" rtlCol="0" anchor="ctr"/>
          <a:lstStyle>
            <a:defPPr>
              <a:defRPr lang="en-US"/>
            </a:defPPr>
            <a:lvl1pPr marL="0" marR="0" indent="0" algn="l" defTabSz="914400" rtl="0" eaLnBrk="1" fontAlgn="auto" latinLnBrk="0" hangingPunct="1">
              <a:lnSpc>
                <a:spcPct val="100000"/>
              </a:lnSpc>
              <a:spcBef>
                <a:spcPts val="0"/>
              </a:spcBef>
              <a:spcAft>
                <a:spcPts val="0"/>
              </a:spcAft>
              <a:buClrTx/>
              <a:buSzTx/>
              <a:buFontTx/>
              <a:buNone/>
              <a:tabLst/>
              <a:defRPr sz="1000" b="1" i="0" kern="1200">
                <a:solidFill>
                  <a:srgbClr val="231F20"/>
                </a:solidFill>
                <a:latin typeface="Calibri" charset="0"/>
                <a:ea typeface="Calibri" charset="0"/>
                <a:cs typeface="Calibri"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b="0" i="0" kern="1500" spc="100" dirty="0">
                <a:solidFill>
                  <a:schemeClr val="bg1"/>
                </a:solidFill>
                <a:latin typeface="Calibri Light" charset="0"/>
                <a:ea typeface="Calibri Light" charset="0"/>
                <a:cs typeface="Calibri Light" charset="0"/>
              </a:rPr>
              <a:t>MFS ADVISOR EDGE</a:t>
            </a:r>
            <a:r>
              <a:rPr lang="en-US" sz="1000" b="0" i="0" kern="1500" spc="100" baseline="30000" dirty="0">
                <a:solidFill>
                  <a:schemeClr val="bg1"/>
                </a:solidFill>
                <a:latin typeface="Calibri Light" charset="0"/>
                <a:ea typeface="Calibri Light" charset="0"/>
                <a:cs typeface="Calibri Light" charset="0"/>
              </a:rPr>
              <a:t>SM</a:t>
            </a:r>
          </a:p>
        </p:txBody>
      </p:sp>
    </p:spTree>
    <p:extLst>
      <p:ext uri="{BB962C8B-B14F-4D97-AF65-F5344CB8AC3E}">
        <p14:creationId xmlns:p14="http://schemas.microsoft.com/office/powerpoint/2010/main" val="34060606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PT Cover: Grow">
    <p:spTree>
      <p:nvGrpSpPr>
        <p:cNvPr id="1" name=""/>
        <p:cNvGrpSpPr/>
        <p:nvPr/>
      </p:nvGrpSpPr>
      <p:grpSpPr>
        <a:xfrm>
          <a:off x="0" y="0"/>
          <a:ext cx="0" cy="0"/>
          <a:chOff x="0" y="0"/>
          <a:chExt cx="0" cy="0"/>
        </a:xfrm>
      </p:grpSpPr>
      <p:pic>
        <p:nvPicPr>
          <p:cNvPr id="19" name="Picture 1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61398"/>
          </a:xfrm>
          <a:prstGeom prst="rect">
            <a:avLst/>
          </a:prstGeom>
        </p:spPr>
      </p:pic>
      <p:sp>
        <p:nvSpPr>
          <p:cNvPr id="2" name="Title 1"/>
          <p:cNvSpPr>
            <a:spLocks noGrp="1"/>
          </p:cNvSpPr>
          <p:nvPr>
            <p:ph type="ctrTitle"/>
          </p:nvPr>
        </p:nvSpPr>
        <p:spPr>
          <a:xfrm>
            <a:off x="426026" y="1236518"/>
            <a:ext cx="4520045" cy="1174173"/>
          </a:xfrm>
        </p:spPr>
        <p:txBody>
          <a:bodyPr anchor="t" anchorCtr="0">
            <a:noAutofit/>
          </a:bodyPr>
          <a:lstStyle>
            <a:lvl1pPr algn="l">
              <a:lnSpc>
                <a:spcPts val="4000"/>
              </a:lnSpc>
              <a:spcBef>
                <a:spcPts val="0"/>
              </a:spcBef>
              <a:defRPr sz="3800">
                <a:solidFill>
                  <a:schemeClr val="bg1"/>
                </a:solidFill>
                <a:latin typeface="+mj-lt"/>
              </a:defRPr>
            </a:lvl1pPr>
          </a:lstStyle>
          <a:p>
            <a:r>
              <a:rPr lang="en-US" dirty="0"/>
              <a:t>Click to edit Master title style</a:t>
            </a:r>
          </a:p>
        </p:txBody>
      </p:sp>
      <p:sp>
        <p:nvSpPr>
          <p:cNvPr id="3" name="Subtitle 2"/>
          <p:cNvSpPr>
            <a:spLocks noGrp="1"/>
          </p:cNvSpPr>
          <p:nvPr>
            <p:ph type="subTitle" idx="1"/>
          </p:nvPr>
        </p:nvSpPr>
        <p:spPr>
          <a:xfrm>
            <a:off x="426026" y="2403692"/>
            <a:ext cx="4521600" cy="1046090"/>
          </a:xfrm>
        </p:spPr>
        <p:txBody>
          <a:bodyPr>
            <a:normAutofit/>
          </a:bodyPr>
          <a:lstStyle>
            <a:lvl1pPr marL="0" indent="0" algn="l">
              <a:lnSpc>
                <a:spcPct val="100000"/>
              </a:lnSpc>
              <a:spcBef>
                <a:spcPts val="0"/>
              </a:spcBef>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p:cNvSpPr>
            <a:spLocks noGrp="1"/>
          </p:cNvSpPr>
          <p:nvPr>
            <p:ph type="ftr" sz="quarter" idx="11"/>
          </p:nvPr>
        </p:nvSpPr>
        <p:spPr>
          <a:xfrm>
            <a:off x="426026" y="6109856"/>
            <a:ext cx="6732000" cy="255442"/>
          </a:xfrm>
        </p:spPr>
        <p:txBody>
          <a:bodyPr tIns="0" bIns="0" anchor="b" anchorCtr="0"/>
          <a:lstStyle>
            <a:lvl1pPr marL="0" marR="0" indent="0" algn="l" defTabSz="914400" rtl="0" eaLnBrk="1" fontAlgn="auto" latinLnBrk="0" hangingPunct="1">
              <a:lnSpc>
                <a:spcPct val="100000"/>
              </a:lnSpc>
              <a:spcBef>
                <a:spcPts val="0"/>
              </a:spcBef>
              <a:spcAft>
                <a:spcPts val="0"/>
              </a:spcAft>
              <a:buClrTx/>
              <a:buSzTx/>
              <a:buFontTx/>
              <a:buNone/>
              <a:tabLst/>
              <a:defRPr sz="1000" b="1" i="0">
                <a:solidFill>
                  <a:srgbClr val="414042"/>
                </a:solidFill>
                <a:latin typeface="Calibri" charset="0"/>
                <a:ea typeface="Calibri" charset="0"/>
                <a:cs typeface="Calibri" charset="0"/>
              </a:defRPr>
            </a:lvl1pPr>
          </a:lstStyle>
          <a:p>
            <a:endParaRPr lang="en-US" b="0" dirty="0"/>
          </a:p>
        </p:txBody>
      </p:sp>
      <p:sp>
        <p:nvSpPr>
          <p:cNvPr id="6" name="Slide Number Placeholder 5"/>
          <p:cNvSpPr>
            <a:spLocks noGrp="1"/>
          </p:cNvSpPr>
          <p:nvPr>
            <p:ph type="sldNum" sz="quarter" idx="12"/>
          </p:nvPr>
        </p:nvSpPr>
        <p:spPr/>
        <p:txBody>
          <a:bodyPr/>
          <a:lstStyle/>
          <a:p>
            <a:fld id="{47F0E2DA-F0F3-3142-8998-098BEA003ED2}" type="slidenum">
              <a:rPr lang="en-US" smtClean="0"/>
              <a:t>‹#›</a:t>
            </a:fld>
            <a:endParaRPr lang="en-US"/>
          </a:p>
        </p:txBody>
      </p:sp>
      <p:pic>
        <p:nvPicPr>
          <p:cNvPr id="14" name="Picture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068791" y="4887858"/>
            <a:ext cx="2123208" cy="415800"/>
          </a:xfrm>
          <a:prstGeom prst="rect">
            <a:avLst/>
          </a:prstGeom>
        </p:spPr>
      </p:pic>
      <p:pic>
        <p:nvPicPr>
          <p:cNvPr id="20" name="Picture 19"/>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277764" y="5899726"/>
            <a:ext cx="1287318" cy="546025"/>
          </a:xfrm>
          <a:prstGeom prst="rect">
            <a:avLst/>
          </a:prstGeom>
        </p:spPr>
      </p:pic>
      <p:sp>
        <p:nvSpPr>
          <p:cNvPr id="21" name="Text Placeholder 2"/>
          <p:cNvSpPr>
            <a:spLocks noGrp="1"/>
          </p:cNvSpPr>
          <p:nvPr>
            <p:ph type="body" idx="13" hasCustomPrompt="1"/>
          </p:nvPr>
        </p:nvSpPr>
        <p:spPr>
          <a:xfrm>
            <a:off x="426026" y="3780126"/>
            <a:ext cx="4521600" cy="823912"/>
          </a:xfrm>
        </p:spPr>
        <p:txBody>
          <a:bodyPr anchor="t" anchorCtr="0">
            <a:normAutofit/>
          </a:bodyPr>
          <a:lstStyle>
            <a:lvl1pPr marL="0" indent="0">
              <a:lnSpc>
                <a:spcPct val="100000"/>
              </a:lnSpc>
              <a:spcBef>
                <a:spcPts val="0"/>
              </a:spcBef>
              <a:buNone/>
              <a:defRPr sz="1600" b="0" i="0" spc="0">
                <a:solidFill>
                  <a:srgbClr val="414042"/>
                </a:solidFill>
                <a:latin typeface="Calibri" charset="0"/>
                <a:ea typeface="Calibri" charset="0"/>
                <a:cs typeface="Calibri"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Presenter Name</a:t>
            </a:r>
          </a:p>
          <a:p>
            <a:pPr lvl="0"/>
            <a:r>
              <a:rPr lang="en-US" dirty="0"/>
              <a:t>Title</a:t>
            </a:r>
          </a:p>
        </p:txBody>
      </p:sp>
      <p:sp>
        <p:nvSpPr>
          <p:cNvPr id="22" name="Text Placeholder 2"/>
          <p:cNvSpPr>
            <a:spLocks noGrp="1"/>
          </p:cNvSpPr>
          <p:nvPr>
            <p:ph type="body" idx="14"/>
          </p:nvPr>
        </p:nvSpPr>
        <p:spPr>
          <a:xfrm>
            <a:off x="426026" y="6367462"/>
            <a:ext cx="6732000" cy="241156"/>
          </a:xfrm>
        </p:spPr>
        <p:txBody>
          <a:bodyPr anchor="t" anchorCtr="0">
            <a:normAutofit/>
          </a:bodyPr>
          <a:lstStyle>
            <a:lvl1pPr marL="0" indent="0" rtl="0">
              <a:lnSpc>
                <a:spcPct val="100000"/>
              </a:lnSpc>
              <a:spcBef>
                <a:spcPts val="0"/>
              </a:spcBef>
              <a:buNone/>
              <a:defRPr lang="en-US" sz="1000" b="1" i="0" u="none" strike="noStrike" baseline="0" smtClean="0">
                <a:solidFill>
                  <a:srgbClr val="41404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US" dirty="0"/>
          </a:p>
        </p:txBody>
      </p:sp>
      <p:sp>
        <p:nvSpPr>
          <p:cNvPr id="16" name="Footer Placeholder 4"/>
          <p:cNvSpPr txBox="1">
            <a:spLocks/>
          </p:cNvSpPr>
          <p:nvPr userDrawn="1"/>
        </p:nvSpPr>
        <p:spPr>
          <a:xfrm>
            <a:off x="10435936" y="4968037"/>
            <a:ext cx="1648692" cy="255442"/>
          </a:xfrm>
          <a:prstGeom prst="rect">
            <a:avLst/>
          </a:prstGeom>
        </p:spPr>
        <p:txBody>
          <a:bodyPr vert="horz" lIns="91440" tIns="45720" rIns="91440" bIns="45720" rtlCol="0" anchor="ctr"/>
          <a:lstStyle>
            <a:defPPr>
              <a:defRPr lang="en-US"/>
            </a:defPPr>
            <a:lvl1pPr marL="0" marR="0" indent="0" algn="l" defTabSz="914400" rtl="0" eaLnBrk="1" fontAlgn="auto" latinLnBrk="0" hangingPunct="1">
              <a:lnSpc>
                <a:spcPct val="100000"/>
              </a:lnSpc>
              <a:spcBef>
                <a:spcPts val="0"/>
              </a:spcBef>
              <a:spcAft>
                <a:spcPts val="0"/>
              </a:spcAft>
              <a:buClrTx/>
              <a:buSzTx/>
              <a:buFontTx/>
              <a:buNone/>
              <a:tabLst/>
              <a:defRPr sz="1000" b="1" i="0" kern="1200">
                <a:solidFill>
                  <a:srgbClr val="231F20"/>
                </a:solidFill>
                <a:latin typeface="Calibri" charset="0"/>
                <a:ea typeface="Calibri" charset="0"/>
                <a:cs typeface="Calibri"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500" dirty="0" err="1">
                <a:solidFill>
                  <a:schemeClr val="bg1"/>
                </a:solidFill>
                <a:latin typeface="+mj-lt"/>
              </a:rPr>
              <a:t>mfs.com</a:t>
            </a:r>
            <a:endParaRPr lang="en-US" sz="1500" b="0" dirty="0">
              <a:solidFill>
                <a:schemeClr val="bg1"/>
              </a:solidFill>
              <a:latin typeface="+mj-lt"/>
            </a:endParaRPr>
          </a:p>
        </p:txBody>
      </p:sp>
      <p:sp>
        <p:nvSpPr>
          <p:cNvPr id="15" name="Footer Placeholder 4"/>
          <p:cNvSpPr txBox="1">
            <a:spLocks/>
          </p:cNvSpPr>
          <p:nvPr userDrawn="1"/>
        </p:nvSpPr>
        <p:spPr>
          <a:xfrm>
            <a:off x="426026" y="551901"/>
            <a:ext cx="2680856" cy="255442"/>
          </a:xfrm>
          <a:prstGeom prst="rect">
            <a:avLst/>
          </a:prstGeom>
        </p:spPr>
        <p:txBody>
          <a:bodyPr vert="horz" lIns="91440" tIns="45720" rIns="91440" bIns="45720" rtlCol="0" anchor="ctr"/>
          <a:lstStyle>
            <a:defPPr>
              <a:defRPr lang="en-US"/>
            </a:defPPr>
            <a:lvl1pPr marL="0" marR="0" indent="0" algn="l" defTabSz="914400" rtl="0" eaLnBrk="1" fontAlgn="auto" latinLnBrk="0" hangingPunct="1">
              <a:lnSpc>
                <a:spcPct val="100000"/>
              </a:lnSpc>
              <a:spcBef>
                <a:spcPts val="0"/>
              </a:spcBef>
              <a:spcAft>
                <a:spcPts val="0"/>
              </a:spcAft>
              <a:buClrTx/>
              <a:buSzTx/>
              <a:buFontTx/>
              <a:buNone/>
              <a:tabLst/>
              <a:defRPr sz="1000" b="1" i="0" kern="1200">
                <a:solidFill>
                  <a:srgbClr val="231F20"/>
                </a:solidFill>
                <a:latin typeface="Calibri" charset="0"/>
                <a:ea typeface="Calibri" charset="0"/>
                <a:cs typeface="Calibri"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b="0" i="0" kern="1500" spc="100" dirty="0">
                <a:solidFill>
                  <a:schemeClr val="bg1"/>
                </a:solidFill>
                <a:latin typeface="Calibri Light" charset="0"/>
                <a:ea typeface="Calibri Light" charset="0"/>
                <a:cs typeface="Calibri Light" charset="0"/>
              </a:rPr>
              <a:t>MFS ADVISOR EDGE</a:t>
            </a:r>
            <a:r>
              <a:rPr lang="en-US" sz="1000" b="0" i="0" kern="1500" spc="100" baseline="30000" dirty="0">
                <a:solidFill>
                  <a:schemeClr val="bg1"/>
                </a:solidFill>
                <a:latin typeface="Calibri Light" charset="0"/>
                <a:ea typeface="Calibri Light" charset="0"/>
                <a:cs typeface="Calibri Light" charset="0"/>
              </a:rPr>
              <a:t>SM</a:t>
            </a:r>
          </a:p>
        </p:txBody>
      </p:sp>
    </p:spTree>
    <p:extLst>
      <p:ext uri="{BB962C8B-B14F-4D97-AF65-F5344CB8AC3E}">
        <p14:creationId xmlns:p14="http://schemas.microsoft.com/office/powerpoint/2010/main" val="3614820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PT Cover: Serve">
    <p:spTree>
      <p:nvGrpSpPr>
        <p:cNvPr id="1" name=""/>
        <p:cNvGrpSpPr/>
        <p:nvPr/>
      </p:nvGrpSpPr>
      <p:grpSpPr>
        <a:xfrm>
          <a:off x="0" y="0"/>
          <a:ext cx="0" cy="0"/>
          <a:chOff x="0" y="0"/>
          <a:chExt cx="0" cy="0"/>
        </a:xfrm>
      </p:grpSpPr>
      <p:pic>
        <p:nvPicPr>
          <p:cNvPr id="19" name="Picture 1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61398"/>
          </a:xfrm>
          <a:prstGeom prst="rect">
            <a:avLst/>
          </a:prstGeom>
        </p:spPr>
      </p:pic>
      <p:grpSp>
        <p:nvGrpSpPr>
          <p:cNvPr id="7" name="Group 6"/>
          <p:cNvGrpSpPr/>
          <p:nvPr userDrawn="1"/>
        </p:nvGrpSpPr>
        <p:grpSpPr>
          <a:xfrm>
            <a:off x="2743978" y="534764"/>
            <a:ext cx="9448799" cy="4577054"/>
            <a:chOff x="2743978" y="534764"/>
            <a:chExt cx="9448799" cy="4577054"/>
          </a:xfrm>
        </p:grpSpPr>
        <p:pic>
          <p:nvPicPr>
            <p:cNvPr id="4" name="Picture 3"/>
            <p:cNvPicPr>
              <a:picLocks noChangeAspect="1"/>
            </p:cNvPicPr>
            <p:nvPr userDrawn="1"/>
          </p:nvPicPr>
          <p:blipFill rotWithShape="1">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t="8700" b="18754"/>
            <a:stretch/>
          </p:blipFill>
          <p:spPr>
            <a:xfrm>
              <a:off x="2743978" y="534764"/>
              <a:ext cx="9448799" cy="4570636"/>
            </a:xfrm>
            <a:prstGeom prst="parallelogram">
              <a:avLst>
                <a:gd name="adj" fmla="val 39639"/>
              </a:avLst>
            </a:prstGeom>
          </p:spPr>
        </p:pic>
        <p:pic>
          <p:nvPicPr>
            <p:cNvPr id="23" name="Picture 22"/>
            <p:cNvPicPr>
              <a:picLocks noChangeAspect="1"/>
            </p:cNvPicPr>
            <p:nvPr userDrawn="1"/>
          </p:nvPicPr>
          <p:blipFill rotWithShape="1">
            <a:blip r:embed="rId5" cstate="screen">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a:ext>
              </a:extLst>
            </a:blip>
            <a:srcRect/>
            <a:stretch/>
          </p:blipFill>
          <p:spPr>
            <a:xfrm>
              <a:off x="6277359" y="541182"/>
              <a:ext cx="5914640" cy="4570636"/>
            </a:xfrm>
            <a:prstGeom prst="rect">
              <a:avLst/>
            </a:prstGeom>
          </p:spPr>
        </p:pic>
      </p:grpSp>
      <p:pic>
        <p:nvPicPr>
          <p:cNvPr id="26" name="Picture 25"/>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33867" y="517238"/>
            <a:ext cx="7651986" cy="3067626"/>
          </a:xfrm>
          <a:prstGeom prst="rect">
            <a:avLst/>
          </a:prstGeom>
        </p:spPr>
      </p:pic>
      <p:sp>
        <p:nvSpPr>
          <p:cNvPr id="2" name="Title 1"/>
          <p:cNvSpPr>
            <a:spLocks noGrp="1"/>
          </p:cNvSpPr>
          <p:nvPr>
            <p:ph type="ctrTitle"/>
          </p:nvPr>
        </p:nvSpPr>
        <p:spPr>
          <a:xfrm>
            <a:off x="426026" y="1236518"/>
            <a:ext cx="4520045" cy="1174173"/>
          </a:xfrm>
        </p:spPr>
        <p:txBody>
          <a:bodyPr anchor="t" anchorCtr="0">
            <a:noAutofit/>
          </a:bodyPr>
          <a:lstStyle>
            <a:lvl1pPr algn="l">
              <a:lnSpc>
                <a:spcPts val="4000"/>
              </a:lnSpc>
              <a:spcBef>
                <a:spcPts val="0"/>
              </a:spcBef>
              <a:defRPr sz="3800">
                <a:solidFill>
                  <a:schemeClr val="bg1"/>
                </a:solidFill>
                <a:latin typeface="+mj-lt"/>
              </a:defRPr>
            </a:lvl1pPr>
          </a:lstStyle>
          <a:p>
            <a:r>
              <a:rPr lang="en-US" dirty="0"/>
              <a:t>Click to edit Master title style</a:t>
            </a:r>
          </a:p>
        </p:txBody>
      </p:sp>
      <p:sp>
        <p:nvSpPr>
          <p:cNvPr id="3" name="Subtitle 2"/>
          <p:cNvSpPr>
            <a:spLocks noGrp="1"/>
          </p:cNvSpPr>
          <p:nvPr>
            <p:ph type="subTitle" idx="1"/>
          </p:nvPr>
        </p:nvSpPr>
        <p:spPr>
          <a:xfrm>
            <a:off x="426026" y="2403692"/>
            <a:ext cx="4521600" cy="1046090"/>
          </a:xfrm>
        </p:spPr>
        <p:txBody>
          <a:bodyPr>
            <a:normAutofit/>
          </a:bodyPr>
          <a:lstStyle>
            <a:lvl1pPr marL="0" indent="0" algn="l">
              <a:lnSpc>
                <a:spcPct val="100000"/>
              </a:lnSpc>
              <a:spcBef>
                <a:spcPts val="0"/>
              </a:spcBef>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p:cNvSpPr>
            <a:spLocks noGrp="1"/>
          </p:cNvSpPr>
          <p:nvPr>
            <p:ph type="ftr" sz="quarter" idx="11"/>
          </p:nvPr>
        </p:nvSpPr>
        <p:spPr>
          <a:xfrm>
            <a:off x="426026" y="6109856"/>
            <a:ext cx="6732000" cy="255442"/>
          </a:xfrm>
        </p:spPr>
        <p:txBody>
          <a:bodyPr tIns="0" bIns="0" anchor="b" anchorCtr="0"/>
          <a:lstStyle>
            <a:lvl1pPr marL="0" marR="0" indent="0" algn="l" defTabSz="914400" rtl="0" eaLnBrk="1" fontAlgn="auto" latinLnBrk="0" hangingPunct="1">
              <a:lnSpc>
                <a:spcPct val="100000"/>
              </a:lnSpc>
              <a:spcBef>
                <a:spcPts val="0"/>
              </a:spcBef>
              <a:spcAft>
                <a:spcPts val="0"/>
              </a:spcAft>
              <a:buClrTx/>
              <a:buSzTx/>
              <a:buFontTx/>
              <a:buNone/>
              <a:tabLst/>
              <a:defRPr sz="1000" b="1" i="0">
                <a:solidFill>
                  <a:srgbClr val="414042"/>
                </a:solidFill>
                <a:latin typeface="Calibri" charset="0"/>
                <a:ea typeface="Calibri" charset="0"/>
                <a:cs typeface="Calibri" charset="0"/>
              </a:defRPr>
            </a:lvl1pPr>
          </a:lstStyle>
          <a:p>
            <a:endParaRPr lang="en-US" b="0" dirty="0"/>
          </a:p>
        </p:txBody>
      </p:sp>
      <p:sp>
        <p:nvSpPr>
          <p:cNvPr id="6" name="Slide Number Placeholder 5"/>
          <p:cNvSpPr>
            <a:spLocks noGrp="1"/>
          </p:cNvSpPr>
          <p:nvPr>
            <p:ph type="sldNum" sz="quarter" idx="12"/>
          </p:nvPr>
        </p:nvSpPr>
        <p:spPr/>
        <p:txBody>
          <a:bodyPr/>
          <a:lstStyle/>
          <a:p>
            <a:fld id="{47F0E2DA-F0F3-3142-8998-098BEA003ED2}" type="slidenum">
              <a:rPr lang="en-US" smtClean="0"/>
              <a:t>‹#›</a:t>
            </a:fld>
            <a:endParaRPr lang="en-US"/>
          </a:p>
        </p:txBody>
      </p:sp>
      <p:pic>
        <p:nvPicPr>
          <p:cNvPr id="14" name="Picture 13"/>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10068791" y="4887858"/>
            <a:ext cx="2123208" cy="415800"/>
          </a:xfrm>
          <a:prstGeom prst="rect">
            <a:avLst/>
          </a:prstGeom>
        </p:spPr>
      </p:pic>
      <p:pic>
        <p:nvPicPr>
          <p:cNvPr id="20" name="Picture 19"/>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0277764" y="5899726"/>
            <a:ext cx="1287318" cy="546025"/>
          </a:xfrm>
          <a:prstGeom prst="rect">
            <a:avLst/>
          </a:prstGeom>
        </p:spPr>
      </p:pic>
      <p:sp>
        <p:nvSpPr>
          <p:cNvPr id="21" name="Text Placeholder 2"/>
          <p:cNvSpPr>
            <a:spLocks noGrp="1"/>
          </p:cNvSpPr>
          <p:nvPr>
            <p:ph type="body" idx="13" hasCustomPrompt="1"/>
          </p:nvPr>
        </p:nvSpPr>
        <p:spPr>
          <a:xfrm>
            <a:off x="426026" y="3780126"/>
            <a:ext cx="4521600" cy="823912"/>
          </a:xfrm>
        </p:spPr>
        <p:txBody>
          <a:bodyPr anchor="t" anchorCtr="0">
            <a:normAutofit/>
          </a:bodyPr>
          <a:lstStyle>
            <a:lvl1pPr marL="0" indent="0">
              <a:lnSpc>
                <a:spcPct val="100000"/>
              </a:lnSpc>
              <a:spcBef>
                <a:spcPts val="0"/>
              </a:spcBef>
              <a:buNone/>
              <a:defRPr sz="1600" b="0" i="0" spc="0">
                <a:solidFill>
                  <a:srgbClr val="414042"/>
                </a:solidFill>
                <a:latin typeface="Calibri" charset="0"/>
                <a:ea typeface="Calibri" charset="0"/>
                <a:cs typeface="Calibri"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Presenter Name</a:t>
            </a:r>
          </a:p>
          <a:p>
            <a:pPr lvl="0"/>
            <a:r>
              <a:rPr lang="en-US" dirty="0"/>
              <a:t>Title</a:t>
            </a:r>
          </a:p>
        </p:txBody>
      </p:sp>
      <p:sp>
        <p:nvSpPr>
          <p:cNvPr id="22" name="Text Placeholder 2"/>
          <p:cNvSpPr>
            <a:spLocks noGrp="1"/>
          </p:cNvSpPr>
          <p:nvPr>
            <p:ph type="body" idx="14"/>
          </p:nvPr>
        </p:nvSpPr>
        <p:spPr>
          <a:xfrm>
            <a:off x="426026" y="6367462"/>
            <a:ext cx="6732000" cy="241156"/>
          </a:xfrm>
        </p:spPr>
        <p:txBody>
          <a:bodyPr anchor="t" anchorCtr="0">
            <a:normAutofit/>
          </a:bodyPr>
          <a:lstStyle>
            <a:lvl1pPr marL="0" indent="0" rtl="0">
              <a:lnSpc>
                <a:spcPct val="100000"/>
              </a:lnSpc>
              <a:spcBef>
                <a:spcPts val="0"/>
              </a:spcBef>
              <a:buNone/>
              <a:defRPr lang="en-US" sz="1000" b="1" i="0" u="none" strike="noStrike" baseline="0" smtClean="0">
                <a:solidFill>
                  <a:srgbClr val="41404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US" dirty="0"/>
          </a:p>
        </p:txBody>
      </p:sp>
      <p:sp>
        <p:nvSpPr>
          <p:cNvPr id="15" name="Footer Placeholder 4"/>
          <p:cNvSpPr txBox="1">
            <a:spLocks/>
          </p:cNvSpPr>
          <p:nvPr userDrawn="1"/>
        </p:nvSpPr>
        <p:spPr>
          <a:xfrm>
            <a:off x="10435936" y="4968037"/>
            <a:ext cx="1648692" cy="255442"/>
          </a:xfrm>
          <a:prstGeom prst="rect">
            <a:avLst/>
          </a:prstGeom>
        </p:spPr>
        <p:txBody>
          <a:bodyPr vert="horz" lIns="91440" tIns="45720" rIns="91440" bIns="45720" rtlCol="0" anchor="ctr"/>
          <a:lstStyle>
            <a:defPPr>
              <a:defRPr lang="en-US"/>
            </a:defPPr>
            <a:lvl1pPr marL="0" marR="0" indent="0" algn="l" defTabSz="914400" rtl="0" eaLnBrk="1" fontAlgn="auto" latinLnBrk="0" hangingPunct="1">
              <a:lnSpc>
                <a:spcPct val="100000"/>
              </a:lnSpc>
              <a:spcBef>
                <a:spcPts val="0"/>
              </a:spcBef>
              <a:spcAft>
                <a:spcPts val="0"/>
              </a:spcAft>
              <a:buClrTx/>
              <a:buSzTx/>
              <a:buFontTx/>
              <a:buNone/>
              <a:tabLst/>
              <a:defRPr sz="1000" b="1" i="0" kern="1200">
                <a:solidFill>
                  <a:srgbClr val="231F20"/>
                </a:solidFill>
                <a:latin typeface="Calibri" charset="0"/>
                <a:ea typeface="Calibri" charset="0"/>
                <a:cs typeface="Calibri"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500" dirty="0" err="1">
                <a:solidFill>
                  <a:schemeClr val="bg1"/>
                </a:solidFill>
                <a:latin typeface="+mj-lt"/>
              </a:rPr>
              <a:t>mfs.com</a:t>
            </a:r>
            <a:endParaRPr lang="en-US" sz="1500" b="0" dirty="0">
              <a:solidFill>
                <a:schemeClr val="bg1"/>
              </a:solidFill>
              <a:latin typeface="+mj-lt"/>
            </a:endParaRPr>
          </a:p>
        </p:txBody>
      </p:sp>
      <p:sp>
        <p:nvSpPr>
          <p:cNvPr id="16" name="Footer Placeholder 4"/>
          <p:cNvSpPr txBox="1">
            <a:spLocks/>
          </p:cNvSpPr>
          <p:nvPr userDrawn="1"/>
        </p:nvSpPr>
        <p:spPr>
          <a:xfrm>
            <a:off x="426026" y="551901"/>
            <a:ext cx="2680856" cy="255442"/>
          </a:xfrm>
          <a:prstGeom prst="rect">
            <a:avLst/>
          </a:prstGeom>
        </p:spPr>
        <p:txBody>
          <a:bodyPr vert="horz" lIns="91440" tIns="45720" rIns="91440" bIns="45720" rtlCol="0" anchor="ctr"/>
          <a:lstStyle>
            <a:defPPr>
              <a:defRPr lang="en-US"/>
            </a:defPPr>
            <a:lvl1pPr marL="0" marR="0" indent="0" algn="l" defTabSz="914400" rtl="0" eaLnBrk="1" fontAlgn="auto" latinLnBrk="0" hangingPunct="1">
              <a:lnSpc>
                <a:spcPct val="100000"/>
              </a:lnSpc>
              <a:spcBef>
                <a:spcPts val="0"/>
              </a:spcBef>
              <a:spcAft>
                <a:spcPts val="0"/>
              </a:spcAft>
              <a:buClrTx/>
              <a:buSzTx/>
              <a:buFontTx/>
              <a:buNone/>
              <a:tabLst/>
              <a:defRPr sz="1000" b="1" i="0" kern="1200">
                <a:solidFill>
                  <a:srgbClr val="231F20"/>
                </a:solidFill>
                <a:latin typeface="Calibri" charset="0"/>
                <a:ea typeface="Calibri" charset="0"/>
                <a:cs typeface="Calibri"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b="0" i="0" kern="1500" spc="100" dirty="0">
                <a:solidFill>
                  <a:schemeClr val="bg1"/>
                </a:solidFill>
                <a:latin typeface="Calibri Light" charset="0"/>
                <a:ea typeface="Calibri Light" charset="0"/>
                <a:cs typeface="Calibri Light" charset="0"/>
              </a:rPr>
              <a:t>MFS ADVISOR EDGE</a:t>
            </a:r>
            <a:r>
              <a:rPr lang="en-US" sz="1000" b="0" i="0" kern="1500" spc="100" baseline="30000" dirty="0">
                <a:solidFill>
                  <a:schemeClr val="bg1"/>
                </a:solidFill>
                <a:latin typeface="Calibri Light" charset="0"/>
                <a:ea typeface="Calibri Light" charset="0"/>
                <a:cs typeface="Calibri Light" charset="0"/>
              </a:rPr>
              <a:t>SM</a:t>
            </a:r>
          </a:p>
        </p:txBody>
      </p:sp>
    </p:spTree>
    <p:extLst>
      <p:ext uri="{BB962C8B-B14F-4D97-AF65-F5344CB8AC3E}">
        <p14:creationId xmlns:p14="http://schemas.microsoft.com/office/powerpoint/2010/main" val="3576877557"/>
      </p:ext>
    </p:extLst>
  </p:cSld>
  <p:clrMapOvr>
    <a:masterClrMapping/>
  </p:clrMapOvr>
  <p:extLst>
    <p:ext uri="{DCECCB84-F9BA-43D5-87BE-67443E8EF086}">
      <p15:sldGuideLst xmlns:p15="http://schemas.microsoft.com/office/powerpoint/2012/main">
        <p15:guide id="1" orient="horz" pos="528">
          <p15:clr>
            <a:srgbClr val="FBAE40"/>
          </p15:clr>
        </p15:guide>
        <p15:guide id="2" orient="horz" pos="312">
          <p15:clr>
            <a:srgbClr val="FBAE40"/>
          </p15:clr>
        </p15:guide>
        <p15:guide id="3" orient="horz" pos="3216">
          <p15:clr>
            <a:srgbClr val="FBAE40"/>
          </p15:clr>
        </p15:guide>
        <p15:guide id="4" orient="horz" pos="228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liance pag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61398"/>
          </a:xfrm>
          <a:prstGeom prst="rect">
            <a:avLst/>
          </a:prstGeom>
        </p:spPr>
      </p:pic>
      <p:sp>
        <p:nvSpPr>
          <p:cNvPr id="3" name="Content Placeholder 2"/>
          <p:cNvSpPr>
            <a:spLocks noGrp="1"/>
          </p:cNvSpPr>
          <p:nvPr>
            <p:ph idx="1"/>
          </p:nvPr>
        </p:nvSpPr>
        <p:spPr>
          <a:xfrm>
            <a:off x="412173" y="444138"/>
            <a:ext cx="9646227" cy="5414796"/>
          </a:xfrm>
        </p:spPr>
        <p:txBody>
          <a:bodyPr anchor="b" anchorCtr="0">
            <a:normAutofit/>
          </a:bodyPr>
          <a:lstStyle>
            <a:lvl1pPr marL="0" indent="0">
              <a:buNone/>
              <a:defRPr sz="1200" b="1" i="0">
                <a:solidFill>
                  <a:srgbClr val="414042"/>
                </a:solidFill>
                <a:latin typeface="Calibri" charset="0"/>
                <a:ea typeface="Calibri" charset="0"/>
                <a:cs typeface="Calibri"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77764" y="5899726"/>
            <a:ext cx="1287318" cy="546025"/>
          </a:xfrm>
          <a:prstGeom prst="rect">
            <a:avLst/>
          </a:prstGeom>
        </p:spPr>
      </p:pic>
      <p:sp>
        <p:nvSpPr>
          <p:cNvPr id="10" name="Text Placeholder 2"/>
          <p:cNvSpPr>
            <a:spLocks noGrp="1"/>
          </p:cNvSpPr>
          <p:nvPr>
            <p:ph type="body" idx="14" hasCustomPrompt="1"/>
          </p:nvPr>
        </p:nvSpPr>
        <p:spPr>
          <a:xfrm>
            <a:off x="495299" y="6180428"/>
            <a:ext cx="3422074" cy="272327"/>
          </a:xfrm>
          <a:ln>
            <a:solidFill>
              <a:srgbClr val="808285"/>
            </a:solidFill>
          </a:ln>
        </p:spPr>
        <p:txBody>
          <a:bodyPr lIns="72000" tIns="72000" rIns="72000" bIns="72000" anchor="ctr" anchorCtr="0">
            <a:noAutofit/>
          </a:bodyPr>
          <a:lstStyle>
            <a:lvl1pPr marL="0" indent="0" algn="ctr" rtl="0">
              <a:lnSpc>
                <a:spcPct val="100000"/>
              </a:lnSpc>
              <a:spcBef>
                <a:spcPts val="0"/>
              </a:spcBef>
              <a:buNone/>
              <a:defRPr lang="en-US" sz="1000" b="0" i="0" u="none" strike="noStrike" baseline="0" smtClean="0">
                <a:solidFill>
                  <a:srgbClr val="41404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NOT FDIC INSURED • MAY LOSE VALUE • NO BANK GUARANTEE</a:t>
            </a:r>
          </a:p>
        </p:txBody>
      </p:sp>
      <p:sp>
        <p:nvSpPr>
          <p:cNvPr id="12" name="Text Placeholder 2"/>
          <p:cNvSpPr>
            <a:spLocks noGrp="1"/>
          </p:cNvSpPr>
          <p:nvPr>
            <p:ph type="body" idx="13" hasCustomPrompt="1"/>
          </p:nvPr>
        </p:nvSpPr>
        <p:spPr>
          <a:xfrm>
            <a:off x="3928921" y="6096000"/>
            <a:ext cx="5541818" cy="439910"/>
          </a:xfrm>
        </p:spPr>
        <p:txBody>
          <a:bodyPr anchor="ctr" anchorCtr="0">
            <a:normAutofit/>
          </a:bodyPr>
          <a:lstStyle>
            <a:lvl1pPr marL="0" marR="0" indent="0" algn="l" defTabSz="914400" rtl="0" eaLnBrk="1" fontAlgn="auto" latinLnBrk="0" hangingPunct="1">
              <a:lnSpc>
                <a:spcPct val="100000"/>
              </a:lnSpc>
              <a:spcBef>
                <a:spcPts val="0"/>
              </a:spcBef>
              <a:spcAft>
                <a:spcPts val="0"/>
              </a:spcAft>
              <a:buClrTx/>
              <a:buSzTx/>
              <a:buFont typeface="Arial"/>
              <a:buNone/>
              <a:tabLst/>
              <a:defRPr lang="en-US" sz="1000" b="0" i="0" u="none" strike="noStrike" baseline="0" smtClean="0">
                <a:solidFill>
                  <a:srgbClr val="41404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MFS Fund Distributors, Inc., Boston, MA</a:t>
            </a:r>
          </a:p>
          <a:p>
            <a:pPr lvl="0"/>
            <a:r>
              <a:rPr lang="en-US" dirty="0"/>
              <a:t>© 2019 MFS Investment Management</a:t>
            </a:r>
          </a:p>
        </p:txBody>
      </p:sp>
    </p:spTree>
    <p:extLst>
      <p:ext uri="{BB962C8B-B14F-4D97-AF65-F5344CB8AC3E}">
        <p14:creationId xmlns:p14="http://schemas.microsoft.com/office/powerpoint/2010/main" val="4230454426"/>
      </p:ext>
    </p:extLst>
  </p:cSld>
  <p:clrMapOvr>
    <a:masterClrMapping/>
  </p:clrMapOvr>
  <p:extLst>
    <p:ext uri="{DCECCB84-F9BA-43D5-87BE-67443E8EF086}">
      <p15:sldGuideLst xmlns:p15="http://schemas.microsoft.com/office/powerpoint/2012/main">
        <p15:guide id="1" pos="31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mpliance pag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61398"/>
          </a:xfrm>
          <a:prstGeom prst="rect">
            <a:avLst/>
          </a:prstGeom>
        </p:spPr>
      </p:pic>
      <p:sp>
        <p:nvSpPr>
          <p:cNvPr id="3" name="Content Placeholder 2"/>
          <p:cNvSpPr>
            <a:spLocks noGrp="1"/>
          </p:cNvSpPr>
          <p:nvPr>
            <p:ph idx="1"/>
          </p:nvPr>
        </p:nvSpPr>
        <p:spPr>
          <a:xfrm>
            <a:off x="412173" y="444138"/>
            <a:ext cx="9646227" cy="5414796"/>
          </a:xfrm>
        </p:spPr>
        <p:txBody>
          <a:bodyPr anchor="b" anchorCtr="0">
            <a:normAutofit/>
          </a:bodyPr>
          <a:lstStyle>
            <a:lvl1pPr marL="0" indent="0">
              <a:buNone/>
              <a:defRPr sz="1200" b="1" i="0">
                <a:solidFill>
                  <a:srgbClr val="414042"/>
                </a:solidFill>
                <a:latin typeface="Calibri" charset="0"/>
                <a:ea typeface="Calibri" charset="0"/>
                <a:cs typeface="Calibri"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77764" y="5899726"/>
            <a:ext cx="1287318" cy="546025"/>
          </a:xfrm>
          <a:prstGeom prst="rect">
            <a:avLst/>
          </a:prstGeom>
        </p:spPr>
      </p:pic>
      <p:sp>
        <p:nvSpPr>
          <p:cNvPr id="10" name="Text Placeholder 2"/>
          <p:cNvSpPr>
            <a:spLocks noGrp="1"/>
          </p:cNvSpPr>
          <p:nvPr>
            <p:ph type="body" idx="14" hasCustomPrompt="1"/>
          </p:nvPr>
        </p:nvSpPr>
        <p:spPr>
          <a:xfrm>
            <a:off x="495299" y="6180428"/>
            <a:ext cx="3422074" cy="272327"/>
          </a:xfrm>
          <a:ln>
            <a:solidFill>
              <a:srgbClr val="808285"/>
            </a:solidFill>
          </a:ln>
        </p:spPr>
        <p:txBody>
          <a:bodyPr lIns="72000" tIns="72000" rIns="72000" bIns="72000" anchor="ctr" anchorCtr="0">
            <a:noAutofit/>
          </a:bodyPr>
          <a:lstStyle>
            <a:lvl1pPr marL="0" indent="0" algn="ctr" rtl="0">
              <a:lnSpc>
                <a:spcPct val="100000"/>
              </a:lnSpc>
              <a:spcBef>
                <a:spcPts val="0"/>
              </a:spcBef>
              <a:buNone/>
              <a:defRPr lang="en-US" sz="1000" b="0" i="0" u="none" strike="noStrike" baseline="0" smtClean="0">
                <a:solidFill>
                  <a:srgbClr val="41404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NOT FDIC INSURED • MAY LOSE VALUE • NO BANK GUARANTEE</a:t>
            </a:r>
          </a:p>
        </p:txBody>
      </p:sp>
      <p:sp>
        <p:nvSpPr>
          <p:cNvPr id="12" name="Text Placeholder 2"/>
          <p:cNvSpPr>
            <a:spLocks noGrp="1"/>
          </p:cNvSpPr>
          <p:nvPr>
            <p:ph type="body" idx="13" hasCustomPrompt="1"/>
          </p:nvPr>
        </p:nvSpPr>
        <p:spPr>
          <a:xfrm>
            <a:off x="3928921" y="6096000"/>
            <a:ext cx="5541818" cy="439910"/>
          </a:xfrm>
        </p:spPr>
        <p:txBody>
          <a:bodyPr anchor="ctr" anchorCtr="0">
            <a:normAutofit/>
          </a:bodyPr>
          <a:lstStyle>
            <a:lvl1pPr marL="0" marR="0" indent="0" algn="l" defTabSz="914400" rtl="0" eaLnBrk="1" fontAlgn="auto" latinLnBrk="0" hangingPunct="1">
              <a:lnSpc>
                <a:spcPct val="100000"/>
              </a:lnSpc>
              <a:spcBef>
                <a:spcPts val="0"/>
              </a:spcBef>
              <a:spcAft>
                <a:spcPts val="0"/>
              </a:spcAft>
              <a:buClrTx/>
              <a:buSzTx/>
              <a:buFont typeface="Arial"/>
              <a:buNone/>
              <a:tabLst/>
              <a:defRPr lang="en-US" sz="1000" b="0" i="0" u="none" strike="noStrike" baseline="0" smtClean="0">
                <a:solidFill>
                  <a:srgbClr val="41404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MFS Fund Distributors, Inc., Boston, MA</a:t>
            </a:r>
          </a:p>
          <a:p>
            <a:pPr lvl="0"/>
            <a:r>
              <a:rPr lang="en-US" dirty="0"/>
              <a:t>© 2019 MFS Investment Management</a:t>
            </a:r>
          </a:p>
        </p:txBody>
      </p:sp>
    </p:spTree>
    <p:extLst>
      <p:ext uri="{BB962C8B-B14F-4D97-AF65-F5344CB8AC3E}">
        <p14:creationId xmlns:p14="http://schemas.microsoft.com/office/powerpoint/2010/main" val="385407427"/>
      </p:ext>
    </p:extLst>
  </p:cSld>
  <p:clrMapOvr>
    <a:masterClrMapping/>
  </p:clrMapOvr>
  <p:extLst>
    <p:ext uri="{DCECCB84-F9BA-43D5-87BE-67443E8EF086}">
      <p15:sldGuideLst xmlns:p15="http://schemas.microsoft.com/office/powerpoint/2012/main">
        <p15:guide id="1" pos="314"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ompliance pag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61398"/>
          </a:xfrm>
          <a:prstGeom prst="rect">
            <a:avLst/>
          </a:prstGeom>
        </p:spPr>
      </p:pic>
      <p:sp>
        <p:nvSpPr>
          <p:cNvPr id="3" name="Content Placeholder 2"/>
          <p:cNvSpPr>
            <a:spLocks noGrp="1"/>
          </p:cNvSpPr>
          <p:nvPr>
            <p:ph idx="1"/>
          </p:nvPr>
        </p:nvSpPr>
        <p:spPr>
          <a:xfrm>
            <a:off x="412173" y="444137"/>
            <a:ext cx="9646227" cy="5211596"/>
          </a:xfrm>
        </p:spPr>
        <p:txBody>
          <a:bodyPr anchor="b" anchorCtr="0">
            <a:normAutofit/>
          </a:bodyPr>
          <a:lstStyle>
            <a:lvl1pPr marL="0" indent="0">
              <a:buNone/>
              <a:defRPr sz="1200" b="1" i="0">
                <a:solidFill>
                  <a:srgbClr val="414042"/>
                </a:solidFill>
                <a:latin typeface="Calibri" charset="0"/>
                <a:ea typeface="Calibri" charset="0"/>
                <a:cs typeface="Calibri"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77764" y="5899726"/>
            <a:ext cx="1287318" cy="546025"/>
          </a:xfrm>
          <a:prstGeom prst="rect">
            <a:avLst/>
          </a:prstGeom>
        </p:spPr>
      </p:pic>
      <p:sp>
        <p:nvSpPr>
          <p:cNvPr id="12" name="Text Placeholder 2"/>
          <p:cNvSpPr>
            <a:spLocks noGrp="1"/>
          </p:cNvSpPr>
          <p:nvPr>
            <p:ph type="body" idx="13" hasCustomPrompt="1"/>
          </p:nvPr>
        </p:nvSpPr>
        <p:spPr>
          <a:xfrm>
            <a:off x="426026" y="6079422"/>
            <a:ext cx="5541818" cy="439910"/>
          </a:xfrm>
        </p:spPr>
        <p:txBody>
          <a:bodyPr anchor="ctr" anchorCtr="0">
            <a:normAutofit/>
          </a:bodyPr>
          <a:lstStyle>
            <a:lvl1pPr marL="0" marR="0" indent="0" algn="l" defTabSz="914400" rtl="0" eaLnBrk="1" fontAlgn="auto" latinLnBrk="0" hangingPunct="1">
              <a:lnSpc>
                <a:spcPct val="100000"/>
              </a:lnSpc>
              <a:spcBef>
                <a:spcPts val="0"/>
              </a:spcBef>
              <a:spcAft>
                <a:spcPts val="0"/>
              </a:spcAft>
              <a:buClrTx/>
              <a:buSzTx/>
              <a:buFont typeface="Arial"/>
              <a:buNone/>
              <a:tabLst/>
              <a:defRPr lang="en-US" sz="1000" b="0" i="0" u="none" strike="noStrike" baseline="0" smtClean="0">
                <a:solidFill>
                  <a:srgbClr val="41404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MFS Fund Distributors, Inc., Boston, MA</a:t>
            </a:r>
          </a:p>
          <a:p>
            <a:pPr lvl="0"/>
            <a:r>
              <a:rPr lang="en-US" dirty="0"/>
              <a:t>© 2019 MFS Investment Management</a:t>
            </a:r>
          </a:p>
        </p:txBody>
      </p:sp>
      <p:sp>
        <p:nvSpPr>
          <p:cNvPr id="7" name="Footer Placeholder 4"/>
          <p:cNvSpPr>
            <a:spLocks noGrp="1"/>
          </p:cNvSpPr>
          <p:nvPr>
            <p:ph type="ftr" sz="quarter" idx="11"/>
          </p:nvPr>
        </p:nvSpPr>
        <p:spPr>
          <a:xfrm>
            <a:off x="426026" y="5847386"/>
            <a:ext cx="6732000" cy="255442"/>
          </a:xfrm>
        </p:spPr>
        <p:txBody>
          <a:bodyPr tIns="0" bIns="0" anchor="ctr" anchorCtr="0"/>
          <a:lstStyle>
            <a:lvl1pPr marL="0" marR="0" indent="0" algn="l" defTabSz="914400" rtl="0" eaLnBrk="1" fontAlgn="auto" latinLnBrk="0" hangingPunct="1">
              <a:lnSpc>
                <a:spcPct val="100000"/>
              </a:lnSpc>
              <a:spcBef>
                <a:spcPts val="0"/>
              </a:spcBef>
              <a:spcAft>
                <a:spcPts val="0"/>
              </a:spcAft>
              <a:buClrTx/>
              <a:buSzTx/>
              <a:buFontTx/>
              <a:buNone/>
              <a:tabLst/>
              <a:defRPr sz="1000" b="1" i="0">
                <a:solidFill>
                  <a:srgbClr val="414042"/>
                </a:solidFill>
                <a:latin typeface="Calibri" charset="0"/>
                <a:ea typeface="Calibri" charset="0"/>
                <a:cs typeface="Calibri" charset="0"/>
              </a:defRPr>
            </a:lvl1pPr>
          </a:lstStyle>
          <a:p>
            <a:r>
              <a:rPr lang="en-US" dirty="0"/>
              <a:t>FOR INVESTMENT PROFESSIONAL USE ONLY. </a:t>
            </a:r>
            <a:r>
              <a:rPr lang="en-US" b="0" dirty="0"/>
              <a:t>Should not be shown, quoted, or distributed to the public. </a:t>
            </a:r>
          </a:p>
        </p:txBody>
      </p:sp>
    </p:spTree>
    <p:extLst>
      <p:ext uri="{BB962C8B-B14F-4D97-AF65-F5344CB8AC3E}">
        <p14:creationId xmlns:p14="http://schemas.microsoft.com/office/powerpoint/2010/main" val="324062599"/>
      </p:ext>
    </p:extLst>
  </p:cSld>
  <p:clrMapOvr>
    <a:masterClrMapping/>
  </p:clrMapOvr>
  <p:extLst>
    <p:ext uri="{DCECCB84-F9BA-43D5-87BE-67443E8EF086}">
      <p15:sldGuideLst xmlns:p15="http://schemas.microsoft.com/office/powerpoint/2012/main">
        <p15:guide id="1" pos="314">
          <p15:clr>
            <a:srgbClr val="FBAE40"/>
          </p15:clr>
        </p15:guide>
        <p15:guide id="2" orient="horz" pos="4059">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terior page">
    <p:spTree>
      <p:nvGrpSpPr>
        <p:cNvPr id="1" name=""/>
        <p:cNvGrpSpPr/>
        <p:nvPr/>
      </p:nvGrpSpPr>
      <p:grpSpPr>
        <a:xfrm>
          <a:off x="0" y="0"/>
          <a:ext cx="0" cy="0"/>
          <a:chOff x="0" y="0"/>
          <a:chExt cx="0" cy="0"/>
        </a:xfrm>
      </p:grpSpPr>
      <p:sp>
        <p:nvSpPr>
          <p:cNvPr id="2" name="Title 1"/>
          <p:cNvSpPr>
            <a:spLocks noGrp="1"/>
          </p:cNvSpPr>
          <p:nvPr>
            <p:ph type="title"/>
          </p:nvPr>
        </p:nvSpPr>
        <p:spPr>
          <a:xfrm>
            <a:off x="297873" y="0"/>
            <a:ext cx="10196945" cy="985550"/>
          </a:xfrm>
        </p:spPr>
        <p:txBody>
          <a:bodyPr/>
          <a:lstStyle/>
          <a:p>
            <a:r>
              <a:rPr lang="en-US"/>
              <a:t>Click to edit Master title style</a:t>
            </a:r>
          </a:p>
        </p:txBody>
      </p:sp>
      <p:sp>
        <p:nvSpPr>
          <p:cNvPr id="3" name="Content Placeholder 2"/>
          <p:cNvSpPr>
            <a:spLocks noGrp="1"/>
          </p:cNvSpPr>
          <p:nvPr>
            <p:ph idx="1"/>
          </p:nvPr>
        </p:nvSpPr>
        <p:spPr>
          <a:xfrm>
            <a:off x="297873" y="1458000"/>
            <a:ext cx="11527200" cy="4723200"/>
          </a:xfrm>
        </p:spPr>
        <p:txBody>
          <a:bodyPr/>
          <a:lstStyle>
            <a:lvl1pPr marL="228600" indent="-228600">
              <a:buClr>
                <a:srgbClr val="1E1E1E"/>
              </a:buClr>
              <a:buFont typeface="Wingdings" charset="2"/>
              <a:buChar char="§"/>
              <a:defRPr>
                <a:solidFill>
                  <a:srgbClr val="1E1E1E"/>
                </a:solidFill>
              </a:defRPr>
            </a:lvl1pPr>
            <a:lvl2pPr>
              <a:buClr>
                <a:srgbClr val="1E1E1E"/>
              </a:buClr>
              <a:defRPr>
                <a:solidFill>
                  <a:srgbClr val="1E1E1E"/>
                </a:solidFill>
              </a:defRPr>
            </a:lvl2pPr>
            <a:lvl3pPr>
              <a:buClr>
                <a:srgbClr val="1E1E1E"/>
              </a:buClr>
              <a:defRPr>
                <a:solidFill>
                  <a:srgbClr val="1E1E1E"/>
                </a:solidFill>
              </a:defRPr>
            </a:lvl3pPr>
            <a:lvl4pPr>
              <a:buClr>
                <a:srgbClr val="1E1E1E"/>
              </a:buClr>
              <a:defRPr>
                <a:solidFill>
                  <a:srgbClr val="1E1E1E"/>
                </a:solidFill>
              </a:defRPr>
            </a:lvl4pPr>
            <a:lvl5pPr>
              <a:buClr>
                <a:srgbClr val="1E1E1E"/>
              </a:buClr>
              <a:defRPr>
                <a:solidFill>
                  <a:srgbClr val="1E1E1E"/>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nchor="t" anchorCtr="0"/>
          <a:lstStyle>
            <a:lvl1pPr>
              <a:defRPr>
                <a:solidFill>
                  <a:srgbClr val="414042"/>
                </a:solidFill>
              </a:defRPr>
            </a:lvl1pPr>
          </a:lstStyle>
          <a:p>
            <a:endParaRPr lang="en-US" dirty="0">
              <a:latin typeface="+mj-lt"/>
            </a:endParaRPr>
          </a:p>
        </p:txBody>
      </p:sp>
      <p:sp>
        <p:nvSpPr>
          <p:cNvPr id="6" name="Slide Number Placeholder 5"/>
          <p:cNvSpPr>
            <a:spLocks noGrp="1"/>
          </p:cNvSpPr>
          <p:nvPr>
            <p:ph type="sldNum" sz="quarter" idx="12"/>
          </p:nvPr>
        </p:nvSpPr>
        <p:spPr/>
        <p:txBody>
          <a:bodyPr/>
          <a:lstStyle>
            <a:lvl1pPr>
              <a:defRPr b="0" i="0">
                <a:solidFill>
                  <a:srgbClr val="414042"/>
                </a:solidFill>
                <a:latin typeface="Calibri" charset="0"/>
                <a:ea typeface="Calibri" charset="0"/>
                <a:cs typeface="Calibri" charset="0"/>
              </a:defRPr>
            </a:lvl1pPr>
          </a:lstStyle>
          <a:p>
            <a:fld id="{47F0E2DA-F0F3-3142-8998-098BEA003ED2}" type="slidenum">
              <a:rPr lang="en-US" smtClean="0"/>
              <a:pPr/>
              <a:t>‹#›</a:t>
            </a:fld>
            <a:endParaRPr lang="en-US" dirty="0"/>
          </a:p>
        </p:txBody>
      </p:sp>
      <p:sp>
        <p:nvSpPr>
          <p:cNvPr id="7" name="Text Placeholder 2"/>
          <p:cNvSpPr>
            <a:spLocks noGrp="1"/>
          </p:cNvSpPr>
          <p:nvPr>
            <p:ph type="body" idx="13"/>
          </p:nvPr>
        </p:nvSpPr>
        <p:spPr>
          <a:xfrm>
            <a:off x="297873" y="964190"/>
            <a:ext cx="10196945" cy="490537"/>
          </a:xfrm>
        </p:spPr>
        <p:txBody>
          <a:bodyPr anchor="t" anchorCtr="0">
            <a:normAutofit/>
          </a:bodyPr>
          <a:lstStyle>
            <a:lvl1pPr marL="0" indent="0">
              <a:buNone/>
              <a:defRPr sz="1800" b="0" i="0">
                <a:solidFill>
                  <a:srgbClr val="1E1E1E"/>
                </a:solidFill>
                <a:latin typeface="Calibri" charset="0"/>
                <a:ea typeface="Calibri" charset="0"/>
                <a:cs typeface="Calibri"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Text Placeholder 2"/>
          <p:cNvSpPr>
            <a:spLocks noGrp="1"/>
          </p:cNvSpPr>
          <p:nvPr>
            <p:ph type="body" idx="14"/>
          </p:nvPr>
        </p:nvSpPr>
        <p:spPr>
          <a:xfrm>
            <a:off x="297872" y="6185648"/>
            <a:ext cx="11527200" cy="346088"/>
          </a:xfrm>
        </p:spPr>
        <p:txBody>
          <a:bodyPr tIns="0" bIns="0" anchor="b" anchorCtr="0">
            <a:normAutofit/>
          </a:bodyPr>
          <a:lstStyle>
            <a:lvl1pPr marL="0" indent="0">
              <a:buNone/>
              <a:defRPr sz="1000" b="0" i="0">
                <a:solidFill>
                  <a:srgbClr val="414042"/>
                </a:solidFill>
                <a:latin typeface="Calibri Light" charset="0"/>
                <a:ea typeface="Calibri Light" charset="0"/>
                <a:cs typeface="Calibri Light"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18336626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reak page">
    <p:spTree>
      <p:nvGrpSpPr>
        <p:cNvPr id="1" name=""/>
        <p:cNvGrpSpPr/>
        <p:nvPr/>
      </p:nvGrpSpPr>
      <p:grpSpPr>
        <a:xfrm>
          <a:off x="0" y="0"/>
          <a:ext cx="0" cy="0"/>
          <a:chOff x="0" y="0"/>
          <a:chExt cx="0" cy="0"/>
        </a:xfrm>
      </p:grpSpPr>
      <p:pic>
        <p:nvPicPr>
          <p:cNvPr id="19" name="Picture 1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61398"/>
          </a:xfrm>
          <a:prstGeom prst="rect">
            <a:avLst/>
          </a:prstGeom>
        </p:spPr>
      </p:pic>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 y="562263"/>
            <a:ext cx="11668991" cy="5343714"/>
          </a:xfrm>
          <a:prstGeom prst="rect">
            <a:avLst/>
          </a:prstGeom>
        </p:spPr>
      </p:pic>
      <p:sp>
        <p:nvSpPr>
          <p:cNvPr id="5" name="Footer Placeholder 4"/>
          <p:cNvSpPr>
            <a:spLocks noGrp="1"/>
          </p:cNvSpPr>
          <p:nvPr>
            <p:ph type="ftr" sz="quarter" idx="11"/>
          </p:nvPr>
        </p:nvSpPr>
        <p:spPr>
          <a:xfrm>
            <a:off x="426026" y="6353176"/>
            <a:ext cx="6732000" cy="255442"/>
          </a:xfrm>
        </p:spPr>
        <p:txBody>
          <a:bodyPr tIns="0" bIns="0" anchor="b" anchorCtr="0"/>
          <a:lstStyle>
            <a:lvl1pPr marL="0" marR="0" indent="0" algn="l" defTabSz="914400" rtl="0" eaLnBrk="1" fontAlgn="auto" latinLnBrk="0" hangingPunct="1">
              <a:lnSpc>
                <a:spcPct val="100000"/>
              </a:lnSpc>
              <a:spcBef>
                <a:spcPts val="0"/>
              </a:spcBef>
              <a:spcAft>
                <a:spcPts val="0"/>
              </a:spcAft>
              <a:buClrTx/>
              <a:buSzTx/>
              <a:buFontTx/>
              <a:buNone/>
              <a:tabLst/>
              <a:defRPr sz="1000" b="1" i="0">
                <a:solidFill>
                  <a:srgbClr val="414042"/>
                </a:solidFill>
                <a:latin typeface="Calibri" charset="0"/>
                <a:ea typeface="Calibri" charset="0"/>
                <a:cs typeface="Calibri" charset="0"/>
              </a:defRPr>
            </a:lvl1pPr>
          </a:lstStyle>
          <a:p>
            <a:endParaRPr lang="en-US" b="0" dirty="0"/>
          </a:p>
        </p:txBody>
      </p:sp>
      <p:pic>
        <p:nvPicPr>
          <p:cNvPr id="20" name="Picture 19"/>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277764" y="5899726"/>
            <a:ext cx="1287318" cy="546025"/>
          </a:xfrm>
          <a:prstGeom prst="rect">
            <a:avLst/>
          </a:prstGeom>
        </p:spPr>
      </p:pic>
      <p:sp>
        <p:nvSpPr>
          <p:cNvPr id="16" name="Text Placeholder 2"/>
          <p:cNvSpPr>
            <a:spLocks noGrp="1"/>
          </p:cNvSpPr>
          <p:nvPr>
            <p:ph type="body" idx="13"/>
          </p:nvPr>
        </p:nvSpPr>
        <p:spPr>
          <a:xfrm>
            <a:off x="2989119" y="561109"/>
            <a:ext cx="6435436" cy="2847109"/>
          </a:xfrm>
        </p:spPr>
        <p:txBody>
          <a:bodyPr anchor="ctr" anchorCtr="0">
            <a:noAutofit/>
          </a:bodyPr>
          <a:lstStyle>
            <a:lvl1pPr marL="0" indent="0" algn="ctr">
              <a:buNone/>
              <a:defRPr sz="3800" b="0" i="0">
                <a:solidFill>
                  <a:schemeClr val="bg1"/>
                </a:solidFill>
                <a:latin typeface="Calibri" charset="0"/>
                <a:ea typeface="Calibri" charset="0"/>
                <a:cs typeface="Calibri"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9024175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19" name="Picture 1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61398"/>
          </a:xfrm>
          <a:prstGeom prst="rect">
            <a:avLst/>
          </a:prstGeom>
        </p:spPr>
      </p:pic>
      <p:pic>
        <p:nvPicPr>
          <p:cNvPr id="4" name="Picture 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 y="517238"/>
            <a:ext cx="11703331" cy="3067626"/>
          </a:xfrm>
          <a:prstGeom prst="rect">
            <a:avLst/>
          </a:prstGeom>
        </p:spPr>
      </p:pic>
      <p:sp>
        <p:nvSpPr>
          <p:cNvPr id="2" name="Title 1"/>
          <p:cNvSpPr>
            <a:spLocks noGrp="1"/>
          </p:cNvSpPr>
          <p:nvPr>
            <p:ph type="ctrTitle"/>
          </p:nvPr>
        </p:nvSpPr>
        <p:spPr>
          <a:xfrm>
            <a:off x="1569025" y="1672936"/>
            <a:ext cx="7969830" cy="1174173"/>
          </a:xfrm>
        </p:spPr>
        <p:txBody>
          <a:bodyPr anchor="ctr" anchorCtr="1">
            <a:noAutofit/>
          </a:bodyPr>
          <a:lstStyle>
            <a:lvl1pPr algn="ctr">
              <a:lnSpc>
                <a:spcPct val="100000"/>
              </a:lnSpc>
              <a:spcBef>
                <a:spcPts val="0"/>
              </a:spcBef>
              <a:defRPr sz="6400">
                <a:solidFill>
                  <a:schemeClr val="bg1"/>
                </a:solidFill>
                <a:latin typeface="+mj-lt"/>
              </a:defRPr>
            </a:lvl1pPr>
          </a:lstStyle>
          <a:p>
            <a:r>
              <a:rPr lang="en-US" dirty="0"/>
              <a:t>Click to edit Master title style</a:t>
            </a:r>
          </a:p>
        </p:txBody>
      </p:sp>
      <p:sp>
        <p:nvSpPr>
          <p:cNvPr id="5" name="Footer Placeholder 4"/>
          <p:cNvSpPr>
            <a:spLocks noGrp="1"/>
          </p:cNvSpPr>
          <p:nvPr>
            <p:ph type="ftr" sz="quarter" idx="11"/>
          </p:nvPr>
        </p:nvSpPr>
        <p:spPr>
          <a:xfrm>
            <a:off x="426026" y="6109856"/>
            <a:ext cx="6732000" cy="255442"/>
          </a:xfrm>
        </p:spPr>
        <p:txBody>
          <a:bodyPr tIns="0" bIns="0" anchor="b" anchorCtr="0"/>
          <a:lstStyle>
            <a:lvl1pPr marL="0" marR="0" indent="0" algn="l" defTabSz="914400" rtl="0" eaLnBrk="1" fontAlgn="auto" latinLnBrk="0" hangingPunct="1">
              <a:lnSpc>
                <a:spcPct val="100000"/>
              </a:lnSpc>
              <a:spcBef>
                <a:spcPts val="0"/>
              </a:spcBef>
              <a:spcAft>
                <a:spcPts val="0"/>
              </a:spcAft>
              <a:buClrTx/>
              <a:buSzTx/>
              <a:buFontTx/>
              <a:buNone/>
              <a:tabLst/>
              <a:defRPr sz="1000" b="1" i="0">
                <a:solidFill>
                  <a:srgbClr val="414042"/>
                </a:solidFill>
                <a:latin typeface="Calibri" charset="0"/>
                <a:ea typeface="Calibri" charset="0"/>
                <a:cs typeface="Calibri" charset="0"/>
              </a:defRPr>
            </a:lvl1pPr>
          </a:lstStyle>
          <a:p>
            <a:endParaRPr lang="en-US" b="0" dirty="0"/>
          </a:p>
        </p:txBody>
      </p:sp>
      <p:pic>
        <p:nvPicPr>
          <p:cNvPr id="20" name="Picture 19"/>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277764" y="5899726"/>
            <a:ext cx="1287318" cy="546025"/>
          </a:xfrm>
          <a:prstGeom prst="rect">
            <a:avLst/>
          </a:prstGeom>
        </p:spPr>
      </p:pic>
      <p:sp>
        <p:nvSpPr>
          <p:cNvPr id="21" name="Text Placeholder 2"/>
          <p:cNvSpPr>
            <a:spLocks noGrp="1"/>
          </p:cNvSpPr>
          <p:nvPr>
            <p:ph type="body" idx="13" hasCustomPrompt="1"/>
          </p:nvPr>
        </p:nvSpPr>
        <p:spPr>
          <a:xfrm>
            <a:off x="426026" y="3821688"/>
            <a:ext cx="4521600" cy="1664711"/>
          </a:xfrm>
        </p:spPr>
        <p:txBody>
          <a:bodyPr anchor="t" anchorCtr="0">
            <a:normAutofit/>
          </a:bodyPr>
          <a:lstStyle>
            <a:lvl1pPr marL="0" indent="0">
              <a:lnSpc>
                <a:spcPct val="100000"/>
              </a:lnSpc>
              <a:spcBef>
                <a:spcPts val="0"/>
              </a:spcBef>
              <a:buNone/>
              <a:defRPr sz="1600" b="0" i="0" spc="0">
                <a:solidFill>
                  <a:srgbClr val="414042"/>
                </a:solidFill>
                <a:latin typeface="Calibri" charset="0"/>
                <a:ea typeface="Calibri" charset="0"/>
                <a:cs typeface="Calibri"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Presenter Name</a:t>
            </a:r>
          </a:p>
        </p:txBody>
      </p:sp>
      <p:sp>
        <p:nvSpPr>
          <p:cNvPr id="22" name="Text Placeholder 2"/>
          <p:cNvSpPr>
            <a:spLocks noGrp="1"/>
          </p:cNvSpPr>
          <p:nvPr>
            <p:ph type="body" idx="14"/>
          </p:nvPr>
        </p:nvSpPr>
        <p:spPr>
          <a:xfrm>
            <a:off x="426026" y="6367462"/>
            <a:ext cx="6732000" cy="241156"/>
          </a:xfrm>
        </p:spPr>
        <p:txBody>
          <a:bodyPr anchor="t" anchorCtr="0">
            <a:normAutofit/>
          </a:bodyPr>
          <a:lstStyle>
            <a:lvl1pPr marL="0" indent="0" rtl="0">
              <a:lnSpc>
                <a:spcPct val="100000"/>
              </a:lnSpc>
              <a:spcBef>
                <a:spcPts val="0"/>
              </a:spcBef>
              <a:buNone/>
              <a:defRPr lang="en-US" sz="1000" b="1" i="0" u="none" strike="noStrike" baseline="0" smtClean="0">
                <a:solidFill>
                  <a:srgbClr val="41404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US" dirty="0"/>
          </a:p>
        </p:txBody>
      </p:sp>
      <p:sp>
        <p:nvSpPr>
          <p:cNvPr id="25" name="Footer Placeholder 4"/>
          <p:cNvSpPr txBox="1">
            <a:spLocks/>
          </p:cNvSpPr>
          <p:nvPr userDrawn="1"/>
        </p:nvSpPr>
        <p:spPr>
          <a:xfrm>
            <a:off x="426026" y="551901"/>
            <a:ext cx="2680856" cy="255442"/>
          </a:xfrm>
          <a:prstGeom prst="rect">
            <a:avLst/>
          </a:prstGeom>
        </p:spPr>
        <p:txBody>
          <a:bodyPr vert="horz" lIns="91440" tIns="45720" rIns="91440" bIns="45720" rtlCol="0" anchor="ctr"/>
          <a:lstStyle>
            <a:defPPr>
              <a:defRPr lang="en-US"/>
            </a:defPPr>
            <a:lvl1pPr marL="0" marR="0" indent="0" algn="l" defTabSz="914400" rtl="0" eaLnBrk="1" fontAlgn="auto" latinLnBrk="0" hangingPunct="1">
              <a:lnSpc>
                <a:spcPct val="100000"/>
              </a:lnSpc>
              <a:spcBef>
                <a:spcPts val="0"/>
              </a:spcBef>
              <a:spcAft>
                <a:spcPts val="0"/>
              </a:spcAft>
              <a:buClrTx/>
              <a:buSzTx/>
              <a:buFontTx/>
              <a:buNone/>
              <a:tabLst/>
              <a:defRPr sz="1000" b="1" i="0" kern="1200">
                <a:solidFill>
                  <a:srgbClr val="231F20"/>
                </a:solidFill>
                <a:latin typeface="Calibri" charset="0"/>
                <a:ea typeface="Calibri" charset="0"/>
                <a:cs typeface="Calibri"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b="0" i="0" dirty="0">
                <a:solidFill>
                  <a:schemeClr val="bg1"/>
                </a:solidFill>
                <a:latin typeface="Calibri" charset="0"/>
                <a:ea typeface="Calibri" charset="0"/>
                <a:cs typeface="Calibri" charset="0"/>
              </a:rPr>
              <a:t>MFS ADVISOR EDGE</a:t>
            </a:r>
            <a:r>
              <a:rPr lang="en-US" sz="1100" b="0" i="0" baseline="30000" dirty="0">
                <a:solidFill>
                  <a:schemeClr val="bg1"/>
                </a:solidFill>
                <a:latin typeface="Calibri" charset="0"/>
                <a:ea typeface="Calibri" charset="0"/>
                <a:cs typeface="Calibri" charset="0"/>
              </a:rPr>
              <a:t>SM</a:t>
            </a:r>
          </a:p>
        </p:txBody>
      </p:sp>
    </p:spTree>
    <p:extLst>
      <p:ext uri="{BB962C8B-B14F-4D97-AF65-F5344CB8AC3E}">
        <p14:creationId xmlns:p14="http://schemas.microsoft.com/office/powerpoint/2010/main" val="1588342287"/>
      </p:ext>
    </p:extLst>
  </p:cSld>
  <p:clrMapOvr>
    <a:masterClrMapping/>
  </p:clrMapOvr>
  <p:extLst>
    <p:ext uri="{DCECCB84-F9BA-43D5-87BE-67443E8EF086}">
      <p15:sldGuideLst xmlns:p15="http://schemas.microsoft.com/office/powerpoint/2012/main">
        <p15:guide id="1" pos="7285">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61398"/>
          </a:xfrm>
          <a:prstGeom prst="rect">
            <a:avLst/>
          </a:prstGeom>
        </p:spPr>
      </p:pic>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F0E2DA-F0F3-3142-8998-098BEA003ED2}" type="slidenum">
              <a:rPr lang="en-US" smtClean="0"/>
              <a:t>‹#›</a:t>
            </a:fld>
            <a:endParaRPr lang="en-US"/>
          </a:p>
        </p:txBody>
      </p:sp>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58319" y="226290"/>
            <a:ext cx="1287318" cy="546025"/>
          </a:xfrm>
          <a:prstGeom prst="rect">
            <a:avLst/>
          </a:prstGeom>
        </p:spPr>
      </p:pic>
    </p:spTree>
    <p:extLst>
      <p:ext uri="{BB962C8B-B14F-4D97-AF65-F5344CB8AC3E}">
        <p14:creationId xmlns:p14="http://schemas.microsoft.com/office/powerpoint/2010/main" val="11086768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97873" y="0"/>
            <a:ext cx="10196945" cy="985550"/>
          </a:xfrm>
        </p:spPr>
        <p:txBody>
          <a:bodyPr/>
          <a:lstStyle/>
          <a:p>
            <a:r>
              <a:rPr lang="en-US"/>
              <a:t>Click to edit Master title style</a:t>
            </a:r>
          </a:p>
        </p:txBody>
      </p:sp>
      <p:sp>
        <p:nvSpPr>
          <p:cNvPr id="3" name="Content Placeholder 2"/>
          <p:cNvSpPr>
            <a:spLocks noGrp="1"/>
          </p:cNvSpPr>
          <p:nvPr>
            <p:ph sz="half" idx="1"/>
          </p:nvPr>
        </p:nvSpPr>
        <p:spPr>
          <a:xfrm>
            <a:off x="297873" y="1825625"/>
            <a:ext cx="5465618"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380307" y="1825625"/>
            <a:ext cx="5465618"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7F0E2DA-F0F3-3142-8998-098BEA003ED2}" type="slidenum">
              <a:rPr lang="en-US" smtClean="0"/>
              <a:t>‹#›</a:t>
            </a:fld>
            <a:endParaRPr lang="en-US"/>
          </a:p>
        </p:txBody>
      </p:sp>
    </p:spTree>
    <p:extLst>
      <p:ext uri="{BB962C8B-B14F-4D97-AF65-F5344CB8AC3E}">
        <p14:creationId xmlns:p14="http://schemas.microsoft.com/office/powerpoint/2010/main" val="3403329833"/>
      </p:ext>
    </p:extLst>
  </p:cSld>
  <p:clrMapOvr>
    <a:masterClrMapping/>
  </p:clrMapOvr>
  <p:extLst>
    <p:ext uri="{DCECCB84-F9BA-43D5-87BE-67443E8EF086}">
      <p15:sldGuideLst xmlns:p15="http://schemas.microsoft.com/office/powerpoint/2012/main">
        <p15:guide id="1" pos="7462">
          <p15:clr>
            <a:srgbClr val="FBAE40"/>
          </p15:clr>
        </p15:guide>
        <p15:guide id="2" pos="242">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4176" y="365126"/>
            <a:ext cx="10027516" cy="861002"/>
          </a:xfrm>
        </p:spPr>
        <p:txBody>
          <a:bodyPr/>
          <a:lstStyle/>
          <a:p>
            <a:r>
              <a:rPr lang="en-US"/>
              <a:t>Click to edit Master title style</a:t>
            </a:r>
          </a:p>
        </p:txBody>
      </p:sp>
      <p:sp>
        <p:nvSpPr>
          <p:cNvPr id="3" name="Text Placeholder 2"/>
          <p:cNvSpPr>
            <a:spLocks noGrp="1"/>
          </p:cNvSpPr>
          <p:nvPr>
            <p:ph type="body" idx="1"/>
          </p:nvPr>
        </p:nvSpPr>
        <p:spPr>
          <a:xfrm>
            <a:off x="384176" y="1681163"/>
            <a:ext cx="541395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384176" y="2505075"/>
            <a:ext cx="541395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05311" y="1681163"/>
            <a:ext cx="544061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05311" y="2505075"/>
            <a:ext cx="5440614"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7F0E2DA-F0F3-3142-8998-098BEA003ED2}" type="slidenum">
              <a:rPr lang="en-US" smtClean="0"/>
              <a:t>‹#›</a:t>
            </a:fld>
            <a:endParaRPr lang="en-US"/>
          </a:p>
        </p:txBody>
      </p:sp>
    </p:spTree>
    <p:extLst>
      <p:ext uri="{BB962C8B-B14F-4D97-AF65-F5344CB8AC3E}">
        <p14:creationId xmlns:p14="http://schemas.microsoft.com/office/powerpoint/2010/main" val="1259667216"/>
      </p:ext>
    </p:extLst>
  </p:cSld>
  <p:clrMapOvr>
    <a:masterClrMapping/>
  </p:clrMapOvr>
  <p:extLst>
    <p:ext uri="{DCECCB84-F9BA-43D5-87BE-67443E8EF086}">
      <p15:sldGuideLst xmlns:p15="http://schemas.microsoft.com/office/powerpoint/2012/main">
        <p15:guide id="1" pos="242">
          <p15:clr>
            <a:srgbClr val="FBAE40"/>
          </p15:clr>
        </p15:guide>
        <p15:guide id="2" pos="7462">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7F0E2DA-F0F3-3142-8998-098BEA003ED2}" type="slidenum">
              <a:rPr lang="en-US" smtClean="0"/>
              <a:t>‹#›</a:t>
            </a:fld>
            <a:endParaRPr lang="en-US"/>
          </a:p>
        </p:txBody>
      </p:sp>
    </p:spTree>
    <p:extLst>
      <p:ext uri="{BB962C8B-B14F-4D97-AF65-F5344CB8AC3E}">
        <p14:creationId xmlns:p14="http://schemas.microsoft.com/office/powerpoint/2010/main" val="7265037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7F0E2DA-F0F3-3142-8998-098BEA003ED2}" type="slidenum">
              <a:rPr lang="en-US" smtClean="0"/>
              <a:t>‹#›</a:t>
            </a:fld>
            <a:endParaRPr lang="en-US"/>
          </a:p>
        </p:txBody>
      </p:sp>
    </p:spTree>
    <p:extLst>
      <p:ext uri="{BB962C8B-B14F-4D97-AF65-F5344CB8AC3E}">
        <p14:creationId xmlns:p14="http://schemas.microsoft.com/office/powerpoint/2010/main" val="15314420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7F0E2DA-F0F3-3142-8998-098BEA003ED2}" type="slidenum">
              <a:rPr lang="en-US" smtClean="0"/>
              <a:t>‹#›</a:t>
            </a:fld>
            <a:endParaRPr lang="en-US"/>
          </a:p>
        </p:txBody>
      </p:sp>
    </p:spTree>
    <p:extLst>
      <p:ext uri="{BB962C8B-B14F-4D97-AF65-F5344CB8AC3E}">
        <p14:creationId xmlns:p14="http://schemas.microsoft.com/office/powerpoint/2010/main" val="3343870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mpliance pag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61398"/>
          </a:xfrm>
          <a:prstGeom prst="rect">
            <a:avLst/>
          </a:prstGeom>
        </p:spPr>
      </p:pic>
      <p:sp>
        <p:nvSpPr>
          <p:cNvPr id="3" name="Content Placeholder 2"/>
          <p:cNvSpPr>
            <a:spLocks noGrp="1"/>
          </p:cNvSpPr>
          <p:nvPr>
            <p:ph idx="1"/>
          </p:nvPr>
        </p:nvSpPr>
        <p:spPr>
          <a:xfrm>
            <a:off x="412173" y="444137"/>
            <a:ext cx="9646227" cy="5211596"/>
          </a:xfrm>
        </p:spPr>
        <p:txBody>
          <a:bodyPr anchor="b" anchorCtr="0">
            <a:normAutofit/>
          </a:bodyPr>
          <a:lstStyle>
            <a:lvl1pPr marL="0" indent="0">
              <a:buNone/>
              <a:defRPr sz="1200" b="1" i="0">
                <a:solidFill>
                  <a:srgbClr val="414042"/>
                </a:solidFill>
                <a:latin typeface="Calibri" charset="0"/>
                <a:ea typeface="Calibri" charset="0"/>
                <a:cs typeface="Calibri"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77764" y="5899726"/>
            <a:ext cx="1287318" cy="546025"/>
          </a:xfrm>
          <a:prstGeom prst="rect">
            <a:avLst/>
          </a:prstGeom>
        </p:spPr>
      </p:pic>
      <p:sp>
        <p:nvSpPr>
          <p:cNvPr id="12" name="Text Placeholder 2"/>
          <p:cNvSpPr>
            <a:spLocks noGrp="1"/>
          </p:cNvSpPr>
          <p:nvPr>
            <p:ph type="body" idx="13" hasCustomPrompt="1"/>
          </p:nvPr>
        </p:nvSpPr>
        <p:spPr>
          <a:xfrm>
            <a:off x="426026" y="6079422"/>
            <a:ext cx="5541818" cy="439910"/>
          </a:xfrm>
        </p:spPr>
        <p:txBody>
          <a:bodyPr anchor="ctr" anchorCtr="0">
            <a:normAutofit/>
          </a:bodyPr>
          <a:lstStyle>
            <a:lvl1pPr marL="0" marR="0" indent="0" algn="l" defTabSz="914400" rtl="0" eaLnBrk="1" fontAlgn="auto" latinLnBrk="0" hangingPunct="1">
              <a:lnSpc>
                <a:spcPct val="100000"/>
              </a:lnSpc>
              <a:spcBef>
                <a:spcPts val="0"/>
              </a:spcBef>
              <a:spcAft>
                <a:spcPts val="0"/>
              </a:spcAft>
              <a:buClrTx/>
              <a:buSzTx/>
              <a:buFont typeface="Arial"/>
              <a:buNone/>
              <a:tabLst/>
              <a:defRPr lang="en-US" sz="1000" b="0" i="0" u="none" strike="noStrike" baseline="0" smtClean="0">
                <a:solidFill>
                  <a:srgbClr val="41404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MFS Fund Distributors, Inc., Boston, MA</a:t>
            </a:r>
          </a:p>
          <a:p>
            <a:pPr lvl="0"/>
            <a:r>
              <a:rPr lang="en-US" dirty="0"/>
              <a:t>© 2019 MFS Investment Management</a:t>
            </a:r>
          </a:p>
        </p:txBody>
      </p:sp>
      <p:sp>
        <p:nvSpPr>
          <p:cNvPr id="7" name="Footer Placeholder 4"/>
          <p:cNvSpPr>
            <a:spLocks noGrp="1"/>
          </p:cNvSpPr>
          <p:nvPr>
            <p:ph type="ftr" sz="quarter" idx="11"/>
          </p:nvPr>
        </p:nvSpPr>
        <p:spPr>
          <a:xfrm>
            <a:off x="426026" y="5847386"/>
            <a:ext cx="6732000" cy="255442"/>
          </a:xfrm>
        </p:spPr>
        <p:txBody>
          <a:bodyPr tIns="0" bIns="0" anchor="ctr" anchorCtr="0"/>
          <a:lstStyle>
            <a:lvl1pPr marL="0" marR="0" indent="0" algn="l" defTabSz="914400" rtl="0" eaLnBrk="1" fontAlgn="auto" latinLnBrk="0" hangingPunct="1">
              <a:lnSpc>
                <a:spcPct val="100000"/>
              </a:lnSpc>
              <a:spcBef>
                <a:spcPts val="0"/>
              </a:spcBef>
              <a:spcAft>
                <a:spcPts val="0"/>
              </a:spcAft>
              <a:buClrTx/>
              <a:buSzTx/>
              <a:buFontTx/>
              <a:buNone/>
              <a:tabLst/>
              <a:defRPr sz="1000" b="1" i="0">
                <a:solidFill>
                  <a:srgbClr val="414042"/>
                </a:solidFill>
                <a:latin typeface="Calibri" charset="0"/>
                <a:ea typeface="Calibri" charset="0"/>
                <a:cs typeface="Calibri" charset="0"/>
              </a:defRPr>
            </a:lvl1pPr>
          </a:lstStyle>
          <a:p>
            <a:r>
              <a:rPr lang="en-US" dirty="0"/>
              <a:t>FOR INVESTMENT PROFESSIONAL USE ONLY. </a:t>
            </a:r>
            <a:r>
              <a:rPr lang="en-US" b="0" dirty="0"/>
              <a:t>Should not be shown, quoted, or distributed to the public. </a:t>
            </a:r>
          </a:p>
        </p:txBody>
      </p:sp>
    </p:spTree>
    <p:extLst>
      <p:ext uri="{BB962C8B-B14F-4D97-AF65-F5344CB8AC3E}">
        <p14:creationId xmlns:p14="http://schemas.microsoft.com/office/powerpoint/2010/main" val="500654408"/>
      </p:ext>
    </p:extLst>
  </p:cSld>
  <p:clrMapOvr>
    <a:masterClrMapping/>
  </p:clrMapOvr>
  <p:extLst>
    <p:ext uri="{DCECCB84-F9BA-43D5-87BE-67443E8EF086}">
      <p15:sldGuideLst xmlns:p15="http://schemas.microsoft.com/office/powerpoint/2012/main">
        <p15:guide id="1" pos="314">
          <p15:clr>
            <a:srgbClr val="FBAE40"/>
          </p15:clr>
        </p15:guide>
        <p15:guide id="2" orient="horz" pos="4059"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7F0E2DA-F0F3-3142-8998-098BEA003ED2}" type="slidenum">
              <a:rPr lang="en-US" smtClean="0"/>
              <a:t>‹#›</a:t>
            </a:fld>
            <a:endParaRPr lang="en-US"/>
          </a:p>
        </p:txBody>
      </p:sp>
    </p:spTree>
    <p:extLst>
      <p:ext uri="{BB962C8B-B14F-4D97-AF65-F5344CB8AC3E}">
        <p14:creationId xmlns:p14="http://schemas.microsoft.com/office/powerpoint/2010/main" val="25945881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F0E2DA-F0F3-3142-8998-098BEA003ED2}" type="slidenum">
              <a:rPr lang="en-US" smtClean="0"/>
              <a:t>‹#›</a:t>
            </a:fld>
            <a:endParaRPr lang="en-US"/>
          </a:p>
        </p:txBody>
      </p:sp>
    </p:spTree>
    <p:extLst>
      <p:ext uri="{BB962C8B-B14F-4D97-AF65-F5344CB8AC3E}">
        <p14:creationId xmlns:p14="http://schemas.microsoft.com/office/powerpoint/2010/main" val="3300295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F0E2DA-F0F3-3142-8998-098BEA003ED2}" type="slidenum">
              <a:rPr lang="en-US" smtClean="0"/>
              <a:t>‹#›</a:t>
            </a:fld>
            <a:endParaRPr lang="en-US"/>
          </a:p>
        </p:txBody>
      </p:sp>
    </p:spTree>
    <p:extLst>
      <p:ext uri="{BB962C8B-B14F-4D97-AF65-F5344CB8AC3E}">
        <p14:creationId xmlns:p14="http://schemas.microsoft.com/office/powerpoint/2010/main" val="3661187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erior page">
    <p:spTree>
      <p:nvGrpSpPr>
        <p:cNvPr id="1" name=""/>
        <p:cNvGrpSpPr/>
        <p:nvPr/>
      </p:nvGrpSpPr>
      <p:grpSpPr>
        <a:xfrm>
          <a:off x="0" y="0"/>
          <a:ext cx="0" cy="0"/>
          <a:chOff x="0" y="0"/>
          <a:chExt cx="0" cy="0"/>
        </a:xfrm>
      </p:grpSpPr>
      <p:sp>
        <p:nvSpPr>
          <p:cNvPr id="2" name="Title 1"/>
          <p:cNvSpPr>
            <a:spLocks noGrp="1"/>
          </p:cNvSpPr>
          <p:nvPr>
            <p:ph type="title"/>
          </p:nvPr>
        </p:nvSpPr>
        <p:spPr>
          <a:xfrm>
            <a:off x="297873" y="0"/>
            <a:ext cx="10196945" cy="985550"/>
          </a:xfrm>
        </p:spPr>
        <p:txBody>
          <a:bodyPr/>
          <a:lstStyle/>
          <a:p>
            <a:r>
              <a:rPr lang="en-US"/>
              <a:t>Click to edit Master title style</a:t>
            </a:r>
          </a:p>
        </p:txBody>
      </p:sp>
      <p:sp>
        <p:nvSpPr>
          <p:cNvPr id="3" name="Content Placeholder 2"/>
          <p:cNvSpPr>
            <a:spLocks noGrp="1"/>
          </p:cNvSpPr>
          <p:nvPr>
            <p:ph idx="1"/>
          </p:nvPr>
        </p:nvSpPr>
        <p:spPr>
          <a:xfrm>
            <a:off x="297873" y="1458000"/>
            <a:ext cx="11527200" cy="4723200"/>
          </a:xfrm>
        </p:spPr>
        <p:txBody>
          <a:bodyPr/>
          <a:lstStyle>
            <a:lvl1pPr marL="228600" indent="-228600">
              <a:buClr>
                <a:srgbClr val="1E1E1E"/>
              </a:buClr>
              <a:buFont typeface="Wingdings" charset="2"/>
              <a:buChar char="§"/>
              <a:defRPr>
                <a:solidFill>
                  <a:srgbClr val="1E1E1E"/>
                </a:solidFill>
              </a:defRPr>
            </a:lvl1pPr>
            <a:lvl2pPr>
              <a:buClr>
                <a:srgbClr val="1E1E1E"/>
              </a:buClr>
              <a:defRPr>
                <a:solidFill>
                  <a:srgbClr val="1E1E1E"/>
                </a:solidFill>
              </a:defRPr>
            </a:lvl2pPr>
            <a:lvl3pPr>
              <a:buClr>
                <a:srgbClr val="1E1E1E"/>
              </a:buClr>
              <a:defRPr>
                <a:solidFill>
                  <a:srgbClr val="1E1E1E"/>
                </a:solidFill>
              </a:defRPr>
            </a:lvl3pPr>
            <a:lvl4pPr>
              <a:buClr>
                <a:srgbClr val="1E1E1E"/>
              </a:buClr>
              <a:defRPr>
                <a:solidFill>
                  <a:srgbClr val="1E1E1E"/>
                </a:solidFill>
              </a:defRPr>
            </a:lvl4pPr>
            <a:lvl5pPr>
              <a:buClr>
                <a:srgbClr val="1E1E1E"/>
              </a:buClr>
              <a:defRPr>
                <a:solidFill>
                  <a:srgbClr val="1E1E1E"/>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nchor="t" anchorCtr="0"/>
          <a:lstStyle>
            <a:lvl1pPr>
              <a:defRPr>
                <a:solidFill>
                  <a:srgbClr val="414042"/>
                </a:solidFill>
              </a:defRPr>
            </a:lvl1pPr>
          </a:lstStyle>
          <a:p>
            <a:r>
              <a:rPr lang="en-US" dirty="0"/>
              <a:t>FOR INVESTMENT PROFESSIONAL USE ONLY. </a:t>
            </a:r>
            <a:r>
              <a:rPr lang="en-US" dirty="0">
                <a:latin typeface="+mj-lt"/>
              </a:rPr>
              <a:t>Should not be shown, quoted, or distributed to the public. </a:t>
            </a:r>
          </a:p>
        </p:txBody>
      </p:sp>
      <p:sp>
        <p:nvSpPr>
          <p:cNvPr id="6" name="Slide Number Placeholder 5"/>
          <p:cNvSpPr>
            <a:spLocks noGrp="1"/>
          </p:cNvSpPr>
          <p:nvPr>
            <p:ph type="sldNum" sz="quarter" idx="12"/>
          </p:nvPr>
        </p:nvSpPr>
        <p:spPr/>
        <p:txBody>
          <a:bodyPr/>
          <a:lstStyle>
            <a:lvl1pPr>
              <a:defRPr b="0" i="0">
                <a:solidFill>
                  <a:srgbClr val="414042"/>
                </a:solidFill>
                <a:latin typeface="Calibri" charset="0"/>
                <a:ea typeface="Calibri" charset="0"/>
                <a:cs typeface="Calibri" charset="0"/>
              </a:defRPr>
            </a:lvl1pPr>
          </a:lstStyle>
          <a:p>
            <a:fld id="{47F0E2DA-F0F3-3142-8998-098BEA003ED2}" type="slidenum">
              <a:rPr lang="en-US" smtClean="0"/>
              <a:pPr/>
              <a:t>‹#›</a:t>
            </a:fld>
            <a:endParaRPr lang="en-US" dirty="0"/>
          </a:p>
        </p:txBody>
      </p:sp>
      <p:sp>
        <p:nvSpPr>
          <p:cNvPr id="7" name="Text Placeholder 2"/>
          <p:cNvSpPr>
            <a:spLocks noGrp="1"/>
          </p:cNvSpPr>
          <p:nvPr>
            <p:ph type="body" idx="13"/>
          </p:nvPr>
        </p:nvSpPr>
        <p:spPr>
          <a:xfrm>
            <a:off x="297873" y="964190"/>
            <a:ext cx="10196945" cy="490537"/>
          </a:xfrm>
        </p:spPr>
        <p:txBody>
          <a:bodyPr anchor="t" anchorCtr="0">
            <a:normAutofit/>
          </a:bodyPr>
          <a:lstStyle>
            <a:lvl1pPr marL="0" indent="0">
              <a:buNone/>
              <a:defRPr sz="1800" b="0" i="0">
                <a:solidFill>
                  <a:srgbClr val="1E1E1E"/>
                </a:solidFill>
                <a:latin typeface="Calibri" charset="0"/>
                <a:ea typeface="Calibri" charset="0"/>
                <a:cs typeface="Calibri"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Text Placeholder 2"/>
          <p:cNvSpPr>
            <a:spLocks noGrp="1"/>
          </p:cNvSpPr>
          <p:nvPr>
            <p:ph type="body" idx="14"/>
          </p:nvPr>
        </p:nvSpPr>
        <p:spPr>
          <a:xfrm>
            <a:off x="297872" y="6185648"/>
            <a:ext cx="11527200" cy="346088"/>
          </a:xfrm>
        </p:spPr>
        <p:txBody>
          <a:bodyPr tIns="0" bIns="0" anchor="b" anchorCtr="0">
            <a:normAutofit/>
          </a:bodyPr>
          <a:lstStyle>
            <a:lvl1pPr marL="0" indent="0">
              <a:buNone/>
              <a:defRPr sz="1000" b="0" i="0">
                <a:solidFill>
                  <a:srgbClr val="414042"/>
                </a:solidFill>
                <a:latin typeface="Calibri Light" charset="0"/>
                <a:ea typeface="Calibri Light" charset="0"/>
                <a:cs typeface="Calibri Light"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1335978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reak page">
    <p:spTree>
      <p:nvGrpSpPr>
        <p:cNvPr id="1" name=""/>
        <p:cNvGrpSpPr/>
        <p:nvPr/>
      </p:nvGrpSpPr>
      <p:grpSpPr>
        <a:xfrm>
          <a:off x="0" y="0"/>
          <a:ext cx="0" cy="0"/>
          <a:chOff x="0" y="0"/>
          <a:chExt cx="0" cy="0"/>
        </a:xfrm>
      </p:grpSpPr>
      <p:pic>
        <p:nvPicPr>
          <p:cNvPr id="19" name="Picture 1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61398"/>
          </a:xfrm>
          <a:prstGeom prst="rect">
            <a:avLst/>
          </a:prstGeom>
        </p:spPr>
      </p:pic>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 y="562263"/>
            <a:ext cx="11668991" cy="5343714"/>
          </a:xfrm>
          <a:prstGeom prst="rect">
            <a:avLst/>
          </a:prstGeom>
        </p:spPr>
      </p:pic>
      <p:sp>
        <p:nvSpPr>
          <p:cNvPr id="5" name="Footer Placeholder 4"/>
          <p:cNvSpPr>
            <a:spLocks noGrp="1"/>
          </p:cNvSpPr>
          <p:nvPr>
            <p:ph type="ftr" sz="quarter" idx="11"/>
          </p:nvPr>
        </p:nvSpPr>
        <p:spPr>
          <a:xfrm>
            <a:off x="426026" y="6353176"/>
            <a:ext cx="6732000" cy="255442"/>
          </a:xfrm>
        </p:spPr>
        <p:txBody>
          <a:bodyPr tIns="0" bIns="0" anchor="b" anchorCtr="0"/>
          <a:lstStyle>
            <a:lvl1pPr marL="0" marR="0" indent="0" algn="l" defTabSz="914400" rtl="0" eaLnBrk="1" fontAlgn="auto" latinLnBrk="0" hangingPunct="1">
              <a:lnSpc>
                <a:spcPct val="100000"/>
              </a:lnSpc>
              <a:spcBef>
                <a:spcPts val="0"/>
              </a:spcBef>
              <a:spcAft>
                <a:spcPts val="0"/>
              </a:spcAft>
              <a:buClrTx/>
              <a:buSzTx/>
              <a:buFontTx/>
              <a:buNone/>
              <a:tabLst/>
              <a:defRPr sz="1000" b="1" i="0">
                <a:solidFill>
                  <a:srgbClr val="414042"/>
                </a:solidFill>
                <a:latin typeface="Calibri" charset="0"/>
                <a:ea typeface="Calibri" charset="0"/>
                <a:cs typeface="Calibri" charset="0"/>
              </a:defRPr>
            </a:lvl1pPr>
          </a:lstStyle>
          <a:p>
            <a:r>
              <a:rPr lang="en-US" dirty="0"/>
              <a:t>FOR INVESTMENT PROFESSIONAL USE ONLY. </a:t>
            </a:r>
            <a:r>
              <a:rPr lang="en-US" b="0" dirty="0"/>
              <a:t>Should not be shown, quoted, or distributed to the public. </a:t>
            </a:r>
          </a:p>
        </p:txBody>
      </p:sp>
      <p:pic>
        <p:nvPicPr>
          <p:cNvPr id="20" name="Picture 19"/>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277764" y="5899726"/>
            <a:ext cx="1287318" cy="546025"/>
          </a:xfrm>
          <a:prstGeom prst="rect">
            <a:avLst/>
          </a:prstGeom>
        </p:spPr>
      </p:pic>
      <p:sp>
        <p:nvSpPr>
          <p:cNvPr id="16" name="Text Placeholder 2"/>
          <p:cNvSpPr>
            <a:spLocks noGrp="1"/>
          </p:cNvSpPr>
          <p:nvPr>
            <p:ph type="body" idx="13"/>
          </p:nvPr>
        </p:nvSpPr>
        <p:spPr>
          <a:xfrm>
            <a:off x="2989119" y="561109"/>
            <a:ext cx="6435436" cy="2847109"/>
          </a:xfrm>
        </p:spPr>
        <p:txBody>
          <a:bodyPr anchor="ctr" anchorCtr="0">
            <a:noAutofit/>
          </a:bodyPr>
          <a:lstStyle>
            <a:lvl1pPr marL="0" indent="0" algn="ctr">
              <a:buNone/>
              <a:defRPr sz="3800" b="0" i="0">
                <a:solidFill>
                  <a:schemeClr val="bg1"/>
                </a:solidFill>
                <a:latin typeface="Calibri" charset="0"/>
                <a:ea typeface="Calibri" charset="0"/>
                <a:cs typeface="Calibri"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195665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19" name="Picture 1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61398"/>
          </a:xfrm>
          <a:prstGeom prst="rect">
            <a:avLst/>
          </a:prstGeom>
        </p:spPr>
      </p:pic>
      <p:pic>
        <p:nvPicPr>
          <p:cNvPr id="4" name="Picture 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 y="517238"/>
            <a:ext cx="11703331" cy="3067626"/>
          </a:xfrm>
          <a:prstGeom prst="rect">
            <a:avLst/>
          </a:prstGeom>
        </p:spPr>
      </p:pic>
      <p:sp>
        <p:nvSpPr>
          <p:cNvPr id="2" name="Title 1"/>
          <p:cNvSpPr>
            <a:spLocks noGrp="1"/>
          </p:cNvSpPr>
          <p:nvPr>
            <p:ph type="ctrTitle"/>
          </p:nvPr>
        </p:nvSpPr>
        <p:spPr>
          <a:xfrm>
            <a:off x="1569025" y="1672936"/>
            <a:ext cx="7969830" cy="1174173"/>
          </a:xfrm>
        </p:spPr>
        <p:txBody>
          <a:bodyPr anchor="ctr" anchorCtr="1">
            <a:noAutofit/>
          </a:bodyPr>
          <a:lstStyle>
            <a:lvl1pPr algn="ctr">
              <a:lnSpc>
                <a:spcPct val="100000"/>
              </a:lnSpc>
              <a:spcBef>
                <a:spcPts val="0"/>
              </a:spcBef>
              <a:defRPr sz="6400">
                <a:solidFill>
                  <a:schemeClr val="bg1"/>
                </a:solidFill>
                <a:latin typeface="+mj-lt"/>
              </a:defRPr>
            </a:lvl1pPr>
          </a:lstStyle>
          <a:p>
            <a:r>
              <a:rPr lang="en-US" dirty="0"/>
              <a:t>Click to edit Master title style</a:t>
            </a:r>
          </a:p>
        </p:txBody>
      </p:sp>
      <p:sp>
        <p:nvSpPr>
          <p:cNvPr id="5" name="Footer Placeholder 4"/>
          <p:cNvSpPr>
            <a:spLocks noGrp="1"/>
          </p:cNvSpPr>
          <p:nvPr>
            <p:ph type="ftr" sz="quarter" idx="11"/>
          </p:nvPr>
        </p:nvSpPr>
        <p:spPr>
          <a:xfrm>
            <a:off x="426026" y="6109856"/>
            <a:ext cx="6732000" cy="255442"/>
          </a:xfrm>
        </p:spPr>
        <p:txBody>
          <a:bodyPr tIns="0" bIns="0" anchor="b" anchorCtr="0"/>
          <a:lstStyle>
            <a:lvl1pPr marL="0" marR="0" indent="0" algn="l" defTabSz="914400" rtl="0" eaLnBrk="1" fontAlgn="auto" latinLnBrk="0" hangingPunct="1">
              <a:lnSpc>
                <a:spcPct val="100000"/>
              </a:lnSpc>
              <a:spcBef>
                <a:spcPts val="0"/>
              </a:spcBef>
              <a:spcAft>
                <a:spcPts val="0"/>
              </a:spcAft>
              <a:buClrTx/>
              <a:buSzTx/>
              <a:buFontTx/>
              <a:buNone/>
              <a:tabLst/>
              <a:defRPr sz="1000" b="1" i="0">
                <a:solidFill>
                  <a:srgbClr val="414042"/>
                </a:solidFill>
                <a:latin typeface="Calibri" charset="0"/>
                <a:ea typeface="Calibri" charset="0"/>
                <a:cs typeface="Calibri" charset="0"/>
              </a:defRPr>
            </a:lvl1pPr>
          </a:lstStyle>
          <a:p>
            <a:r>
              <a:rPr lang="en-US" dirty="0"/>
              <a:t>FOR INVESTMENT PROFESSIONAL USE ONLY. </a:t>
            </a:r>
            <a:r>
              <a:rPr lang="en-US" b="0" dirty="0"/>
              <a:t>Should not be shown, quoted, or distributed to the public. </a:t>
            </a:r>
          </a:p>
        </p:txBody>
      </p:sp>
      <p:pic>
        <p:nvPicPr>
          <p:cNvPr id="20" name="Picture 19"/>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277764" y="5899726"/>
            <a:ext cx="1287318" cy="546025"/>
          </a:xfrm>
          <a:prstGeom prst="rect">
            <a:avLst/>
          </a:prstGeom>
        </p:spPr>
      </p:pic>
      <p:sp>
        <p:nvSpPr>
          <p:cNvPr id="21" name="Text Placeholder 2"/>
          <p:cNvSpPr>
            <a:spLocks noGrp="1"/>
          </p:cNvSpPr>
          <p:nvPr>
            <p:ph type="body" idx="13" hasCustomPrompt="1"/>
          </p:nvPr>
        </p:nvSpPr>
        <p:spPr>
          <a:xfrm>
            <a:off x="426026" y="3821688"/>
            <a:ext cx="4521600" cy="1664711"/>
          </a:xfrm>
        </p:spPr>
        <p:txBody>
          <a:bodyPr anchor="t" anchorCtr="0">
            <a:normAutofit/>
          </a:bodyPr>
          <a:lstStyle>
            <a:lvl1pPr marL="0" indent="0">
              <a:lnSpc>
                <a:spcPct val="100000"/>
              </a:lnSpc>
              <a:spcBef>
                <a:spcPts val="0"/>
              </a:spcBef>
              <a:buNone/>
              <a:defRPr sz="1600" b="0" i="0" spc="0">
                <a:solidFill>
                  <a:srgbClr val="414042"/>
                </a:solidFill>
                <a:latin typeface="Calibri" charset="0"/>
                <a:ea typeface="Calibri" charset="0"/>
                <a:cs typeface="Calibri"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Presenter Name</a:t>
            </a:r>
          </a:p>
        </p:txBody>
      </p:sp>
      <p:sp>
        <p:nvSpPr>
          <p:cNvPr id="22" name="Text Placeholder 2"/>
          <p:cNvSpPr>
            <a:spLocks noGrp="1"/>
          </p:cNvSpPr>
          <p:nvPr>
            <p:ph type="body" idx="14" hasCustomPrompt="1"/>
          </p:nvPr>
        </p:nvSpPr>
        <p:spPr>
          <a:xfrm>
            <a:off x="426026" y="6367462"/>
            <a:ext cx="6732000" cy="241156"/>
          </a:xfrm>
        </p:spPr>
        <p:txBody>
          <a:bodyPr anchor="t" anchorCtr="0">
            <a:normAutofit/>
          </a:bodyPr>
          <a:lstStyle>
            <a:lvl1pPr marL="0" indent="0" rtl="0">
              <a:lnSpc>
                <a:spcPct val="100000"/>
              </a:lnSpc>
              <a:spcBef>
                <a:spcPts val="0"/>
              </a:spcBef>
              <a:buNone/>
              <a:defRPr lang="en-US" sz="1000" b="1" i="0" u="none" strike="noStrike" baseline="0" smtClean="0">
                <a:solidFill>
                  <a:srgbClr val="41404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XXXXX.1</a:t>
            </a:r>
          </a:p>
        </p:txBody>
      </p:sp>
      <p:sp>
        <p:nvSpPr>
          <p:cNvPr id="25" name="Footer Placeholder 4"/>
          <p:cNvSpPr txBox="1">
            <a:spLocks/>
          </p:cNvSpPr>
          <p:nvPr userDrawn="1"/>
        </p:nvSpPr>
        <p:spPr>
          <a:xfrm>
            <a:off x="426026" y="551901"/>
            <a:ext cx="2680856" cy="255442"/>
          </a:xfrm>
          <a:prstGeom prst="rect">
            <a:avLst/>
          </a:prstGeom>
        </p:spPr>
        <p:txBody>
          <a:bodyPr vert="horz" lIns="91440" tIns="45720" rIns="91440" bIns="45720" rtlCol="0" anchor="ctr"/>
          <a:lstStyle>
            <a:defPPr>
              <a:defRPr lang="en-US"/>
            </a:defPPr>
            <a:lvl1pPr marL="0" marR="0" indent="0" algn="l" defTabSz="914400" rtl="0" eaLnBrk="1" fontAlgn="auto" latinLnBrk="0" hangingPunct="1">
              <a:lnSpc>
                <a:spcPct val="100000"/>
              </a:lnSpc>
              <a:spcBef>
                <a:spcPts val="0"/>
              </a:spcBef>
              <a:spcAft>
                <a:spcPts val="0"/>
              </a:spcAft>
              <a:buClrTx/>
              <a:buSzTx/>
              <a:buFontTx/>
              <a:buNone/>
              <a:tabLst/>
              <a:defRPr sz="1000" b="1" i="0" kern="1200">
                <a:solidFill>
                  <a:srgbClr val="231F20"/>
                </a:solidFill>
                <a:latin typeface="Calibri" charset="0"/>
                <a:ea typeface="Calibri" charset="0"/>
                <a:cs typeface="Calibri"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b="0" i="0" dirty="0">
                <a:solidFill>
                  <a:schemeClr val="bg1"/>
                </a:solidFill>
                <a:latin typeface="Calibri" charset="0"/>
                <a:ea typeface="Calibri" charset="0"/>
                <a:cs typeface="Calibri" charset="0"/>
              </a:rPr>
              <a:t>MFS ADVISOR EDGE</a:t>
            </a:r>
            <a:r>
              <a:rPr lang="en-US" sz="1100" b="0" i="0" baseline="30000" dirty="0">
                <a:solidFill>
                  <a:schemeClr val="bg1"/>
                </a:solidFill>
                <a:latin typeface="Calibri" charset="0"/>
                <a:ea typeface="Calibri" charset="0"/>
                <a:cs typeface="Calibri" charset="0"/>
              </a:rPr>
              <a:t>SM</a:t>
            </a:r>
          </a:p>
        </p:txBody>
      </p:sp>
    </p:spTree>
    <p:extLst>
      <p:ext uri="{BB962C8B-B14F-4D97-AF65-F5344CB8AC3E}">
        <p14:creationId xmlns:p14="http://schemas.microsoft.com/office/powerpoint/2010/main" val="18249217"/>
      </p:ext>
    </p:extLst>
  </p:cSld>
  <p:clrMapOvr>
    <a:masterClrMapping/>
  </p:clrMapOvr>
  <p:extLst>
    <p:ext uri="{DCECCB84-F9BA-43D5-87BE-67443E8EF086}">
      <p15:sldGuideLst xmlns:p15="http://schemas.microsoft.com/office/powerpoint/2012/main">
        <p15:guide id="1" pos="728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dirty="0"/>
              <a:t>FOR INVESTMENT PROFESSIONAL USE ONLY. Should not be shown, quoted, or distributed to the public. </a:t>
            </a:r>
          </a:p>
        </p:txBody>
      </p:sp>
      <p:sp>
        <p:nvSpPr>
          <p:cNvPr id="6" name="Slide Number Placeholder 5"/>
          <p:cNvSpPr>
            <a:spLocks noGrp="1"/>
          </p:cNvSpPr>
          <p:nvPr>
            <p:ph type="sldNum" sz="quarter" idx="12"/>
          </p:nvPr>
        </p:nvSpPr>
        <p:spPr/>
        <p:txBody>
          <a:bodyPr/>
          <a:lstStyle/>
          <a:p>
            <a:fld id="{47F0E2DA-F0F3-3142-8998-098BEA003ED2}" type="slidenum">
              <a:rPr lang="en-US" smtClean="0"/>
              <a:t>‹#›</a:t>
            </a:fld>
            <a:endParaRPr lang="en-US"/>
          </a:p>
        </p:txBody>
      </p:sp>
    </p:spTree>
    <p:extLst>
      <p:ext uri="{BB962C8B-B14F-4D97-AF65-F5344CB8AC3E}">
        <p14:creationId xmlns:p14="http://schemas.microsoft.com/office/powerpoint/2010/main" val="1852985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97873" y="0"/>
            <a:ext cx="10196945" cy="985550"/>
          </a:xfrm>
        </p:spPr>
        <p:txBody>
          <a:bodyPr/>
          <a:lstStyle/>
          <a:p>
            <a:r>
              <a:rPr lang="en-US"/>
              <a:t>Click to edit Master title style</a:t>
            </a:r>
          </a:p>
        </p:txBody>
      </p:sp>
      <p:sp>
        <p:nvSpPr>
          <p:cNvPr id="3" name="Content Placeholder 2"/>
          <p:cNvSpPr>
            <a:spLocks noGrp="1"/>
          </p:cNvSpPr>
          <p:nvPr>
            <p:ph sz="half" idx="1"/>
          </p:nvPr>
        </p:nvSpPr>
        <p:spPr>
          <a:xfrm>
            <a:off x="297873" y="1825625"/>
            <a:ext cx="5465618"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380307" y="1825625"/>
            <a:ext cx="5465618"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r>
              <a:rPr lang="en-US" dirty="0"/>
              <a:t>FOR INVESTMENT PROFESSIONAL USE ONLY. Should not be shown, quoted, or distributed to the public. </a:t>
            </a:r>
          </a:p>
        </p:txBody>
      </p:sp>
      <p:sp>
        <p:nvSpPr>
          <p:cNvPr id="7" name="Slide Number Placeholder 6"/>
          <p:cNvSpPr>
            <a:spLocks noGrp="1"/>
          </p:cNvSpPr>
          <p:nvPr>
            <p:ph type="sldNum" sz="quarter" idx="12"/>
          </p:nvPr>
        </p:nvSpPr>
        <p:spPr/>
        <p:txBody>
          <a:bodyPr/>
          <a:lstStyle/>
          <a:p>
            <a:fld id="{47F0E2DA-F0F3-3142-8998-098BEA003ED2}" type="slidenum">
              <a:rPr lang="en-US" smtClean="0"/>
              <a:t>‹#›</a:t>
            </a:fld>
            <a:endParaRPr lang="en-US"/>
          </a:p>
        </p:txBody>
      </p:sp>
    </p:spTree>
    <p:extLst>
      <p:ext uri="{BB962C8B-B14F-4D97-AF65-F5344CB8AC3E}">
        <p14:creationId xmlns:p14="http://schemas.microsoft.com/office/powerpoint/2010/main" val="323231281"/>
      </p:ext>
    </p:extLst>
  </p:cSld>
  <p:clrMapOvr>
    <a:masterClrMapping/>
  </p:clrMapOvr>
  <p:extLst>
    <p:ext uri="{DCECCB84-F9BA-43D5-87BE-67443E8EF086}">
      <p15:sldGuideLst xmlns:p15="http://schemas.microsoft.com/office/powerpoint/2012/main">
        <p15:guide id="1" pos="7462" userDrawn="1">
          <p15:clr>
            <a:srgbClr val="FBAE40"/>
          </p15:clr>
        </p15:guide>
        <p15:guide id="2" pos="242"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4176" y="365126"/>
            <a:ext cx="10027516" cy="861002"/>
          </a:xfrm>
        </p:spPr>
        <p:txBody>
          <a:bodyPr/>
          <a:lstStyle/>
          <a:p>
            <a:r>
              <a:rPr lang="en-US"/>
              <a:t>Click to edit Master title style</a:t>
            </a:r>
          </a:p>
        </p:txBody>
      </p:sp>
      <p:sp>
        <p:nvSpPr>
          <p:cNvPr id="3" name="Text Placeholder 2"/>
          <p:cNvSpPr>
            <a:spLocks noGrp="1"/>
          </p:cNvSpPr>
          <p:nvPr>
            <p:ph type="body" idx="1"/>
          </p:nvPr>
        </p:nvSpPr>
        <p:spPr>
          <a:xfrm>
            <a:off x="384176" y="1681163"/>
            <a:ext cx="541395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384176" y="2505075"/>
            <a:ext cx="541395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05311" y="1681163"/>
            <a:ext cx="544061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05311" y="2505075"/>
            <a:ext cx="5440614"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dirty="0"/>
              <a:t>FOR INVESTMENT PROFESSIONAL USE ONLY. Should not be shown, quoted, or distributed to the public. </a:t>
            </a:r>
          </a:p>
        </p:txBody>
      </p:sp>
      <p:sp>
        <p:nvSpPr>
          <p:cNvPr id="9" name="Slide Number Placeholder 8"/>
          <p:cNvSpPr>
            <a:spLocks noGrp="1"/>
          </p:cNvSpPr>
          <p:nvPr>
            <p:ph type="sldNum" sz="quarter" idx="12"/>
          </p:nvPr>
        </p:nvSpPr>
        <p:spPr/>
        <p:txBody>
          <a:bodyPr/>
          <a:lstStyle/>
          <a:p>
            <a:fld id="{47F0E2DA-F0F3-3142-8998-098BEA003ED2}" type="slidenum">
              <a:rPr lang="en-US" smtClean="0"/>
              <a:t>‹#›</a:t>
            </a:fld>
            <a:endParaRPr lang="en-US"/>
          </a:p>
        </p:txBody>
      </p:sp>
    </p:spTree>
    <p:extLst>
      <p:ext uri="{BB962C8B-B14F-4D97-AF65-F5344CB8AC3E}">
        <p14:creationId xmlns:p14="http://schemas.microsoft.com/office/powerpoint/2010/main" val="1561996504"/>
      </p:ext>
    </p:extLst>
  </p:cSld>
  <p:clrMapOvr>
    <a:masterClrMapping/>
  </p:clrMapOvr>
  <p:extLst>
    <p:ext uri="{DCECCB84-F9BA-43D5-87BE-67443E8EF086}">
      <p15:sldGuideLst xmlns:p15="http://schemas.microsoft.com/office/powerpoint/2012/main">
        <p15:guide id="1" pos="242" userDrawn="1">
          <p15:clr>
            <a:srgbClr val="FBAE40"/>
          </p15:clr>
        </p15:guide>
        <p15:guide id="2" pos="746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19" Type="http://schemas.openxmlformats.org/officeDocument/2006/relationships/image" Target="../media/image1.png"/><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7873" y="0"/>
            <a:ext cx="10196945" cy="985550"/>
          </a:xfrm>
          <a:prstGeom prst="rect">
            <a:avLst/>
          </a:prstGeom>
        </p:spPr>
        <p:txBody>
          <a:bodyPr vert="horz" lIns="91440" tIns="45720" rIns="91440" bIns="45720" rtlCol="0" anchor="b" anchorCtr="0">
            <a:normAutofit/>
          </a:bodyPr>
          <a:lstStyle/>
          <a:p>
            <a:r>
              <a:rPr lang="en-US" dirty="0"/>
              <a:t>Click to edit Master title style</a:t>
            </a:r>
          </a:p>
        </p:txBody>
      </p:sp>
      <p:sp>
        <p:nvSpPr>
          <p:cNvPr id="3" name="Text Placeholder 2"/>
          <p:cNvSpPr>
            <a:spLocks noGrp="1"/>
          </p:cNvSpPr>
          <p:nvPr>
            <p:ph type="body" idx="1"/>
          </p:nvPr>
        </p:nvSpPr>
        <p:spPr>
          <a:xfrm>
            <a:off x="297873" y="1459523"/>
            <a:ext cx="11527200" cy="47232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297872" y="6535882"/>
            <a:ext cx="6695210" cy="255442"/>
          </a:xfrm>
          <a:prstGeom prst="rect">
            <a:avLst/>
          </a:prstGeom>
        </p:spPr>
        <p:txBody>
          <a:bodyPr vert="horz" lIns="91440" tIns="45720" rIns="91440" bIns="45720" rtlCol="0" anchor="t" anchorCtr="0"/>
          <a:lstStyle>
            <a:lvl1pPr algn="l">
              <a:defRPr sz="1000">
                <a:solidFill>
                  <a:srgbClr val="414042"/>
                </a:solidFill>
              </a:defRPr>
            </a:lvl1pPr>
          </a:lstStyle>
          <a:p>
            <a:r>
              <a:rPr lang="en-US" dirty="0"/>
              <a:t>FOR INVESTMENT PROFESSIONAL USE ONLY. </a:t>
            </a:r>
            <a:r>
              <a:rPr lang="en-US" dirty="0">
                <a:latin typeface="+mj-lt"/>
              </a:rPr>
              <a:t>Should not be shown, quoted, or distributed to the public. </a:t>
            </a:r>
          </a:p>
        </p:txBody>
      </p:sp>
      <p:sp>
        <p:nvSpPr>
          <p:cNvPr id="6" name="Slide Number Placeholder 5"/>
          <p:cNvSpPr>
            <a:spLocks noGrp="1"/>
          </p:cNvSpPr>
          <p:nvPr>
            <p:ph type="sldNum" sz="quarter" idx="4"/>
          </p:nvPr>
        </p:nvSpPr>
        <p:spPr>
          <a:xfrm>
            <a:off x="9202882" y="6525492"/>
            <a:ext cx="2743200" cy="255444"/>
          </a:xfrm>
          <a:prstGeom prst="rect">
            <a:avLst/>
          </a:prstGeom>
        </p:spPr>
        <p:txBody>
          <a:bodyPr vert="horz" lIns="91440" tIns="45720" rIns="91440" bIns="45720" rtlCol="0" anchor="ctr"/>
          <a:lstStyle>
            <a:lvl1pPr algn="r">
              <a:defRPr sz="1000" b="0" i="0">
                <a:solidFill>
                  <a:srgbClr val="414042"/>
                </a:solidFill>
                <a:latin typeface="Calibri" charset="0"/>
                <a:ea typeface="Calibri" charset="0"/>
                <a:cs typeface="Calibri" charset="0"/>
              </a:defRPr>
            </a:lvl1pPr>
          </a:lstStyle>
          <a:p>
            <a:fld id="{47F0E2DA-F0F3-3142-8998-098BEA003ED2}" type="slidenum">
              <a:rPr lang="en-US" smtClean="0"/>
              <a:pPr/>
              <a:t>‹#›</a:t>
            </a:fld>
            <a:endParaRPr lang="en-US" dirty="0"/>
          </a:p>
        </p:txBody>
      </p:sp>
      <p:pic>
        <p:nvPicPr>
          <p:cNvPr id="10" name="Picture 9"/>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10558319" y="226290"/>
            <a:ext cx="1287318" cy="546025"/>
          </a:xfrm>
          <a:prstGeom prst="rect">
            <a:avLst/>
          </a:prstGeom>
        </p:spPr>
      </p:pic>
    </p:spTree>
    <p:extLst>
      <p:ext uri="{BB962C8B-B14F-4D97-AF65-F5344CB8AC3E}">
        <p14:creationId xmlns:p14="http://schemas.microsoft.com/office/powerpoint/2010/main" val="585112154"/>
      </p:ext>
    </p:extLst>
  </p:cSld>
  <p:clrMap bg1="lt1" tx1="dk1" bg2="lt2" tx2="dk2" accent1="accent1" accent2="accent2" accent3="accent3" accent4="accent4" accent5="accent5" accent6="accent6" hlink="hlink" folHlink="folHlink"/>
  <p:sldLayoutIdLst>
    <p:sldLayoutId id="2147483667" r:id="rId1"/>
    <p:sldLayoutId id="2147483663" r:id="rId2"/>
    <p:sldLayoutId id="2147483666" r:id="rId3"/>
    <p:sldLayoutId id="2147483650" r:id="rId4"/>
    <p:sldLayoutId id="2147483664" r:id="rId5"/>
    <p:sldLayoutId id="2147483665"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hf hdr="0" dt="0"/>
  <p:txStyles>
    <p:titleStyle>
      <a:lvl1pPr algn="l" defTabSz="914400" rtl="0" eaLnBrk="1" latinLnBrk="0" hangingPunct="1">
        <a:lnSpc>
          <a:spcPct val="90000"/>
        </a:lnSpc>
        <a:spcBef>
          <a:spcPct val="0"/>
        </a:spcBef>
        <a:buNone/>
        <a:defRPr sz="2800" b="0" i="0" kern="1200">
          <a:solidFill>
            <a:srgbClr val="89163E"/>
          </a:solidFill>
          <a:latin typeface="Calibri" charset="0"/>
          <a:ea typeface="Calibri" charset="0"/>
          <a:cs typeface="Calibri" charset="0"/>
        </a:defRPr>
      </a:lvl1pPr>
    </p:titleStyle>
    <p:bodyStyle>
      <a:lvl1pPr marL="228600" indent="-228600" algn="l" defTabSz="914400" rtl="0" eaLnBrk="1" latinLnBrk="0" hangingPunct="1">
        <a:lnSpc>
          <a:spcPct val="90000"/>
        </a:lnSpc>
        <a:spcBef>
          <a:spcPts val="1000"/>
        </a:spcBef>
        <a:buClr>
          <a:srgbClr val="1E1E1E"/>
        </a:buClr>
        <a:buFont typeface="Arial"/>
        <a:buChar char="•"/>
        <a:defRPr sz="1800" b="0" i="0" kern="1200">
          <a:solidFill>
            <a:srgbClr val="1E1E1E"/>
          </a:solidFill>
          <a:latin typeface="Calibri Light" charset="0"/>
          <a:ea typeface="Calibri Light" charset="0"/>
          <a:cs typeface="Calibri Light" charset="0"/>
        </a:defRPr>
      </a:lvl1pPr>
      <a:lvl2pPr marL="685800" indent="-228600" algn="l" defTabSz="914400" rtl="0" eaLnBrk="1" latinLnBrk="0" hangingPunct="1">
        <a:lnSpc>
          <a:spcPct val="90000"/>
        </a:lnSpc>
        <a:spcBef>
          <a:spcPts val="500"/>
        </a:spcBef>
        <a:buClr>
          <a:srgbClr val="1E1E1E"/>
        </a:buClr>
        <a:buFont typeface="Arial"/>
        <a:buChar char="•"/>
        <a:defRPr sz="1600" b="0" i="0" kern="1200">
          <a:solidFill>
            <a:srgbClr val="1E1E1E"/>
          </a:solidFill>
          <a:latin typeface="Calibri Light" charset="0"/>
          <a:ea typeface="Calibri Light" charset="0"/>
          <a:cs typeface="Calibri Light" charset="0"/>
        </a:defRPr>
      </a:lvl2pPr>
      <a:lvl3pPr marL="1143000" indent="-228600" algn="l" defTabSz="914400" rtl="0" eaLnBrk="1" latinLnBrk="0" hangingPunct="1">
        <a:lnSpc>
          <a:spcPct val="90000"/>
        </a:lnSpc>
        <a:spcBef>
          <a:spcPts val="500"/>
        </a:spcBef>
        <a:buClr>
          <a:srgbClr val="1E1E1E"/>
        </a:buClr>
        <a:buFont typeface="Arial"/>
        <a:buChar char="•"/>
        <a:defRPr sz="1400" b="0" i="0" kern="1200">
          <a:solidFill>
            <a:srgbClr val="1E1E1E"/>
          </a:solidFill>
          <a:latin typeface="Calibri Light" charset="0"/>
          <a:ea typeface="Calibri Light" charset="0"/>
          <a:cs typeface="Calibri Light" charset="0"/>
        </a:defRPr>
      </a:lvl3pPr>
      <a:lvl4pPr marL="1600200" indent="-228600" algn="l" defTabSz="914400" rtl="0" eaLnBrk="1" latinLnBrk="0" hangingPunct="1">
        <a:lnSpc>
          <a:spcPct val="90000"/>
        </a:lnSpc>
        <a:spcBef>
          <a:spcPts val="500"/>
        </a:spcBef>
        <a:buClr>
          <a:srgbClr val="1E1E1E"/>
        </a:buClr>
        <a:buFont typeface="Arial"/>
        <a:buChar char="•"/>
        <a:defRPr sz="1200" b="0" i="0" kern="1200">
          <a:solidFill>
            <a:srgbClr val="1E1E1E"/>
          </a:solidFill>
          <a:latin typeface="Calibri Light" charset="0"/>
          <a:ea typeface="Calibri Light" charset="0"/>
          <a:cs typeface="Calibri Light" charset="0"/>
        </a:defRPr>
      </a:lvl4pPr>
      <a:lvl5pPr marL="2057400" indent="-228600" algn="l" defTabSz="914400" rtl="0" eaLnBrk="1" latinLnBrk="0" hangingPunct="1">
        <a:lnSpc>
          <a:spcPct val="90000"/>
        </a:lnSpc>
        <a:spcBef>
          <a:spcPts val="500"/>
        </a:spcBef>
        <a:buClr>
          <a:srgbClr val="1E1E1E"/>
        </a:buClr>
        <a:buFont typeface="Arial"/>
        <a:buChar char="•"/>
        <a:defRPr sz="1200" b="0" i="0" kern="1200">
          <a:solidFill>
            <a:srgbClr val="1E1E1E"/>
          </a:solidFill>
          <a:latin typeface="Calibri Light" charset="0"/>
          <a:ea typeface="Calibri Light" charset="0"/>
          <a:cs typeface="Calibri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7873" y="0"/>
            <a:ext cx="10196945" cy="985550"/>
          </a:xfrm>
          <a:prstGeom prst="rect">
            <a:avLst/>
          </a:prstGeom>
        </p:spPr>
        <p:txBody>
          <a:bodyPr vert="horz" lIns="91440" tIns="45720" rIns="91440" bIns="45720" rtlCol="0" anchor="b" anchorCtr="0">
            <a:normAutofit/>
          </a:bodyPr>
          <a:lstStyle/>
          <a:p>
            <a:r>
              <a:rPr lang="en-US" dirty="0"/>
              <a:t>Click to edit Master title style</a:t>
            </a:r>
          </a:p>
        </p:txBody>
      </p:sp>
      <p:sp>
        <p:nvSpPr>
          <p:cNvPr id="3" name="Text Placeholder 2"/>
          <p:cNvSpPr>
            <a:spLocks noGrp="1"/>
          </p:cNvSpPr>
          <p:nvPr>
            <p:ph type="body" idx="1"/>
          </p:nvPr>
        </p:nvSpPr>
        <p:spPr>
          <a:xfrm>
            <a:off x="297873" y="1459523"/>
            <a:ext cx="11527200" cy="47232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297872" y="6535882"/>
            <a:ext cx="6695210" cy="255442"/>
          </a:xfrm>
          <a:prstGeom prst="rect">
            <a:avLst/>
          </a:prstGeom>
        </p:spPr>
        <p:txBody>
          <a:bodyPr vert="horz" lIns="91440" tIns="45720" rIns="91440" bIns="45720" rtlCol="0" anchor="t" anchorCtr="0"/>
          <a:lstStyle>
            <a:lvl1pPr algn="l">
              <a:defRPr sz="1000">
                <a:solidFill>
                  <a:srgbClr val="414042"/>
                </a:solidFill>
              </a:defRPr>
            </a:lvl1pPr>
          </a:lstStyle>
          <a:p>
            <a:endParaRPr lang="en-US" dirty="0">
              <a:latin typeface="+mj-lt"/>
            </a:endParaRPr>
          </a:p>
        </p:txBody>
      </p:sp>
      <p:sp>
        <p:nvSpPr>
          <p:cNvPr id="6" name="Slide Number Placeholder 5"/>
          <p:cNvSpPr>
            <a:spLocks noGrp="1"/>
          </p:cNvSpPr>
          <p:nvPr>
            <p:ph type="sldNum" sz="quarter" idx="4"/>
          </p:nvPr>
        </p:nvSpPr>
        <p:spPr>
          <a:xfrm>
            <a:off x="9202882" y="6525492"/>
            <a:ext cx="2743200" cy="255444"/>
          </a:xfrm>
          <a:prstGeom prst="rect">
            <a:avLst/>
          </a:prstGeom>
        </p:spPr>
        <p:txBody>
          <a:bodyPr vert="horz" lIns="91440" tIns="45720" rIns="91440" bIns="45720" rtlCol="0" anchor="ctr"/>
          <a:lstStyle>
            <a:lvl1pPr algn="r">
              <a:defRPr sz="1000" b="0" i="0">
                <a:solidFill>
                  <a:srgbClr val="414042"/>
                </a:solidFill>
                <a:latin typeface="Calibri" charset="0"/>
                <a:ea typeface="Calibri" charset="0"/>
                <a:cs typeface="Calibri" charset="0"/>
              </a:defRPr>
            </a:lvl1pPr>
          </a:lstStyle>
          <a:p>
            <a:fld id="{47F0E2DA-F0F3-3142-8998-098BEA003ED2}" type="slidenum">
              <a:rPr lang="en-US" smtClean="0"/>
              <a:pPr/>
              <a:t>‹#›</a:t>
            </a:fld>
            <a:endParaRPr lang="en-US" dirty="0"/>
          </a:p>
        </p:txBody>
      </p:sp>
      <p:pic>
        <p:nvPicPr>
          <p:cNvPr id="10" name="Picture 9"/>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10558319" y="226290"/>
            <a:ext cx="1287318" cy="546025"/>
          </a:xfrm>
          <a:prstGeom prst="rect">
            <a:avLst/>
          </a:prstGeom>
        </p:spPr>
      </p:pic>
    </p:spTree>
    <p:extLst>
      <p:ext uri="{BB962C8B-B14F-4D97-AF65-F5344CB8AC3E}">
        <p14:creationId xmlns:p14="http://schemas.microsoft.com/office/powerpoint/2010/main" val="473151493"/>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Lst>
  <p:hf hdr="0" dt="0"/>
  <p:txStyles>
    <p:titleStyle>
      <a:lvl1pPr algn="l" defTabSz="914400" rtl="0" eaLnBrk="1" latinLnBrk="0" hangingPunct="1">
        <a:lnSpc>
          <a:spcPct val="90000"/>
        </a:lnSpc>
        <a:spcBef>
          <a:spcPct val="0"/>
        </a:spcBef>
        <a:buNone/>
        <a:defRPr sz="2800" b="0" i="0" kern="1200">
          <a:solidFill>
            <a:srgbClr val="89163E"/>
          </a:solidFill>
          <a:latin typeface="Calibri" charset="0"/>
          <a:ea typeface="Calibri" charset="0"/>
          <a:cs typeface="Calibri" charset="0"/>
        </a:defRPr>
      </a:lvl1pPr>
    </p:titleStyle>
    <p:bodyStyle>
      <a:lvl1pPr marL="228600" indent="-228600" algn="l" defTabSz="914400" rtl="0" eaLnBrk="1" latinLnBrk="0" hangingPunct="1">
        <a:lnSpc>
          <a:spcPct val="90000"/>
        </a:lnSpc>
        <a:spcBef>
          <a:spcPts val="1000"/>
        </a:spcBef>
        <a:buClr>
          <a:srgbClr val="1E1E1E"/>
        </a:buClr>
        <a:buFont typeface="Arial"/>
        <a:buChar char="•"/>
        <a:defRPr sz="1800" b="0" i="0" kern="1200">
          <a:solidFill>
            <a:srgbClr val="1E1E1E"/>
          </a:solidFill>
          <a:latin typeface="Calibri Light" charset="0"/>
          <a:ea typeface="Calibri Light" charset="0"/>
          <a:cs typeface="Calibri Light" charset="0"/>
        </a:defRPr>
      </a:lvl1pPr>
      <a:lvl2pPr marL="685800" indent="-228600" algn="l" defTabSz="914400" rtl="0" eaLnBrk="1" latinLnBrk="0" hangingPunct="1">
        <a:lnSpc>
          <a:spcPct val="90000"/>
        </a:lnSpc>
        <a:spcBef>
          <a:spcPts val="500"/>
        </a:spcBef>
        <a:buClr>
          <a:srgbClr val="1E1E1E"/>
        </a:buClr>
        <a:buFont typeface="Arial"/>
        <a:buChar char="•"/>
        <a:defRPr sz="1600" b="0" i="0" kern="1200">
          <a:solidFill>
            <a:srgbClr val="1E1E1E"/>
          </a:solidFill>
          <a:latin typeface="Calibri Light" charset="0"/>
          <a:ea typeface="Calibri Light" charset="0"/>
          <a:cs typeface="Calibri Light" charset="0"/>
        </a:defRPr>
      </a:lvl2pPr>
      <a:lvl3pPr marL="1143000" indent="-228600" algn="l" defTabSz="914400" rtl="0" eaLnBrk="1" latinLnBrk="0" hangingPunct="1">
        <a:lnSpc>
          <a:spcPct val="90000"/>
        </a:lnSpc>
        <a:spcBef>
          <a:spcPts val="500"/>
        </a:spcBef>
        <a:buClr>
          <a:srgbClr val="1E1E1E"/>
        </a:buClr>
        <a:buFont typeface="Arial"/>
        <a:buChar char="•"/>
        <a:defRPr sz="1400" b="0" i="0" kern="1200">
          <a:solidFill>
            <a:srgbClr val="1E1E1E"/>
          </a:solidFill>
          <a:latin typeface="Calibri Light" charset="0"/>
          <a:ea typeface="Calibri Light" charset="0"/>
          <a:cs typeface="Calibri Light" charset="0"/>
        </a:defRPr>
      </a:lvl3pPr>
      <a:lvl4pPr marL="1600200" indent="-228600" algn="l" defTabSz="914400" rtl="0" eaLnBrk="1" latinLnBrk="0" hangingPunct="1">
        <a:lnSpc>
          <a:spcPct val="90000"/>
        </a:lnSpc>
        <a:spcBef>
          <a:spcPts val="500"/>
        </a:spcBef>
        <a:buClr>
          <a:srgbClr val="1E1E1E"/>
        </a:buClr>
        <a:buFont typeface="Arial"/>
        <a:buChar char="•"/>
        <a:defRPr sz="1200" b="0" i="0" kern="1200">
          <a:solidFill>
            <a:srgbClr val="1E1E1E"/>
          </a:solidFill>
          <a:latin typeface="Calibri Light" charset="0"/>
          <a:ea typeface="Calibri Light" charset="0"/>
          <a:cs typeface="Calibri Light" charset="0"/>
        </a:defRPr>
      </a:lvl4pPr>
      <a:lvl5pPr marL="2057400" indent="-228600" algn="l" defTabSz="914400" rtl="0" eaLnBrk="1" latinLnBrk="0" hangingPunct="1">
        <a:lnSpc>
          <a:spcPct val="90000"/>
        </a:lnSpc>
        <a:spcBef>
          <a:spcPts val="500"/>
        </a:spcBef>
        <a:buClr>
          <a:srgbClr val="1E1E1E"/>
        </a:buClr>
        <a:buFont typeface="Arial"/>
        <a:buChar char="•"/>
        <a:defRPr sz="1200" b="0" i="0" kern="1200">
          <a:solidFill>
            <a:srgbClr val="1E1E1E"/>
          </a:solidFill>
          <a:latin typeface="Calibri Light" charset="0"/>
          <a:ea typeface="Calibri Light" charset="0"/>
          <a:cs typeface="Calibri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7F0E2DA-F0F3-3142-8998-098BEA003ED2}" type="slidenum">
              <a:rPr lang="en-US" smtClean="0"/>
              <a:t>1</a:t>
            </a:fld>
            <a:endParaRPr lang="en-US"/>
          </a:p>
        </p:txBody>
      </p:sp>
      <p:sp>
        <p:nvSpPr>
          <p:cNvPr id="4" name="Text Placeholder 3"/>
          <p:cNvSpPr>
            <a:spLocks noGrp="1"/>
          </p:cNvSpPr>
          <p:nvPr>
            <p:ph type="body" idx="13"/>
          </p:nvPr>
        </p:nvSpPr>
        <p:spPr/>
        <p:txBody>
          <a:bodyPr>
            <a:normAutofit/>
          </a:bodyPr>
          <a:lstStyle/>
          <a:p>
            <a:r>
              <a:rPr lang="en-US" b="1" dirty="0"/>
              <a:t>Presenter Title </a:t>
            </a:r>
            <a:endParaRPr lang="en-US" dirty="0"/>
          </a:p>
          <a:p>
            <a:endParaRPr lang="en-US" dirty="0"/>
          </a:p>
        </p:txBody>
      </p:sp>
      <p:sp>
        <p:nvSpPr>
          <p:cNvPr id="6" name="Title 5"/>
          <p:cNvSpPr>
            <a:spLocks noGrp="1"/>
          </p:cNvSpPr>
          <p:nvPr>
            <p:ph type="ctrTitle"/>
          </p:nvPr>
        </p:nvSpPr>
        <p:spPr/>
        <p:txBody>
          <a:bodyPr/>
          <a:lstStyle/>
          <a:p>
            <a:r>
              <a:rPr lang="en-US" dirty="0"/>
              <a:t>Successfully Transferring Wealth to the Next Generation</a:t>
            </a:r>
          </a:p>
        </p:txBody>
      </p:sp>
      <p:sp>
        <p:nvSpPr>
          <p:cNvPr id="7" name="Subtitle 6"/>
          <p:cNvSpPr>
            <a:spLocks noGrp="1"/>
          </p:cNvSpPr>
          <p:nvPr>
            <p:ph type="subTitle" idx="1"/>
          </p:nvPr>
        </p:nvSpPr>
        <p:spPr>
          <a:xfrm>
            <a:off x="426026" y="2838202"/>
            <a:ext cx="4521600" cy="611579"/>
          </a:xfrm>
        </p:spPr>
        <p:txBody>
          <a:bodyPr/>
          <a:lstStyle/>
          <a:p>
            <a:r>
              <a:rPr lang="en-US" dirty="0"/>
              <a:t>Communicate, Engage, Educate</a:t>
            </a:r>
          </a:p>
        </p:txBody>
      </p:sp>
      <p:sp>
        <p:nvSpPr>
          <p:cNvPr id="2" name="Text Placeholder 1"/>
          <p:cNvSpPr>
            <a:spLocks noGrp="1"/>
          </p:cNvSpPr>
          <p:nvPr>
            <p:ph type="body" idx="14"/>
          </p:nvPr>
        </p:nvSpPr>
        <p:spPr/>
        <p:txBody>
          <a:bodyPr>
            <a:normAutofit lnSpcReduction="10000"/>
          </a:bodyPr>
          <a:lstStyle/>
          <a:p>
            <a:r>
              <a:rPr lang="en-US" dirty="0"/>
              <a:t>47015.3</a:t>
            </a:r>
          </a:p>
        </p:txBody>
      </p:sp>
    </p:spTree>
    <p:extLst>
      <p:ext uri="{BB962C8B-B14F-4D97-AF65-F5344CB8AC3E}">
        <p14:creationId xmlns:p14="http://schemas.microsoft.com/office/powerpoint/2010/main" val="42051878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ABB6149-3E70-473A-BE8D-88EB553DE226}"/>
              </a:ext>
            </a:extLst>
          </p:cNvPr>
          <p:cNvPicPr>
            <a:picLocks noChangeAspect="1"/>
          </p:cNvPicPr>
          <p:nvPr/>
        </p:nvPicPr>
        <p:blipFill>
          <a:blip r:embed="rId3"/>
          <a:stretch>
            <a:fillRect/>
          </a:stretch>
        </p:blipFill>
        <p:spPr>
          <a:xfrm>
            <a:off x="5288512" y="1989773"/>
            <a:ext cx="3649478" cy="4728817"/>
          </a:xfrm>
          <a:prstGeom prst="rect">
            <a:avLst/>
          </a:prstGeom>
          <a:ln>
            <a:solidFill>
              <a:schemeClr val="bg1">
                <a:lumMod val="75000"/>
              </a:schemeClr>
            </a:solidFill>
          </a:ln>
        </p:spPr>
      </p:pic>
      <p:sp>
        <p:nvSpPr>
          <p:cNvPr id="2" name="Title 1"/>
          <p:cNvSpPr>
            <a:spLocks noGrp="1"/>
          </p:cNvSpPr>
          <p:nvPr>
            <p:ph type="title"/>
          </p:nvPr>
        </p:nvSpPr>
        <p:spPr/>
        <p:txBody>
          <a:bodyPr/>
          <a:lstStyle/>
          <a:p>
            <a:r>
              <a:rPr lang="en-US" dirty="0"/>
              <a:t>Communicate: Engage and Educate </a:t>
            </a:r>
          </a:p>
        </p:txBody>
      </p:sp>
      <p:sp>
        <p:nvSpPr>
          <p:cNvPr id="4" name="Slide Number Placeholder 3"/>
          <p:cNvSpPr>
            <a:spLocks noGrp="1"/>
          </p:cNvSpPr>
          <p:nvPr>
            <p:ph type="sldNum" sz="quarter" idx="12"/>
          </p:nvPr>
        </p:nvSpPr>
        <p:spPr/>
        <p:txBody>
          <a:bodyPr/>
          <a:lstStyle/>
          <a:p>
            <a:fld id="{47F0E2DA-F0F3-3142-8998-098BEA003ED2}" type="slidenum">
              <a:rPr lang="en-US" smtClean="0"/>
              <a:t>10</a:t>
            </a:fld>
            <a:endParaRPr lang="en-US"/>
          </a:p>
        </p:txBody>
      </p:sp>
      <p:sp>
        <p:nvSpPr>
          <p:cNvPr id="5" name="Rectangle 4"/>
          <p:cNvSpPr/>
          <p:nvPr/>
        </p:nvSpPr>
        <p:spPr>
          <a:xfrm>
            <a:off x="310572" y="933689"/>
            <a:ext cx="3579634" cy="400110"/>
          </a:xfrm>
          <a:prstGeom prst="rect">
            <a:avLst/>
          </a:prstGeom>
        </p:spPr>
        <p:txBody>
          <a:bodyPr wrap="none">
            <a:spAutoFit/>
          </a:bodyPr>
          <a:lstStyle/>
          <a:p>
            <a:r>
              <a:rPr lang="en-US" altLang="en-US" sz="2000" i="1" dirty="0">
                <a:solidFill>
                  <a:prstClr val="black">
                    <a:lumMod val="65000"/>
                    <a:lumOff val="35000"/>
                  </a:prstClr>
                </a:solidFill>
              </a:rPr>
              <a:t>Use tools to open conversations</a:t>
            </a:r>
            <a:endParaRPr lang="en-US" sz="2000" i="1" dirty="0"/>
          </a:p>
        </p:txBody>
      </p:sp>
      <p:pic>
        <p:nvPicPr>
          <p:cNvPr id="6" name="Picture 5">
            <a:extLst>
              <a:ext uri="{FF2B5EF4-FFF2-40B4-BE49-F238E27FC236}">
                <a16:creationId xmlns:a16="http://schemas.microsoft.com/office/drawing/2014/main" id="{F1A39B74-A474-4BD9-A940-2DAFDFCF2C65}"/>
              </a:ext>
            </a:extLst>
          </p:cNvPr>
          <p:cNvPicPr>
            <a:picLocks noChangeAspect="1"/>
          </p:cNvPicPr>
          <p:nvPr/>
        </p:nvPicPr>
        <p:blipFill>
          <a:blip r:embed="rId4"/>
          <a:stretch>
            <a:fillRect/>
          </a:stretch>
        </p:blipFill>
        <p:spPr>
          <a:xfrm>
            <a:off x="2142090" y="1404851"/>
            <a:ext cx="3953910" cy="5120641"/>
          </a:xfrm>
          <a:prstGeom prst="rect">
            <a:avLst/>
          </a:prstGeom>
          <a:ln>
            <a:solidFill>
              <a:schemeClr val="bg1">
                <a:lumMod val="75000"/>
              </a:schemeClr>
            </a:solidFill>
          </a:ln>
        </p:spPr>
      </p:pic>
    </p:spTree>
    <p:extLst>
      <p:ext uri="{BB962C8B-B14F-4D97-AF65-F5344CB8AC3E}">
        <p14:creationId xmlns:p14="http://schemas.microsoft.com/office/powerpoint/2010/main" val="3331167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Communicate: Engage and Educate </a:t>
            </a:r>
          </a:p>
        </p:txBody>
      </p:sp>
      <p:sp>
        <p:nvSpPr>
          <p:cNvPr id="4" name="Slide Number Placeholder 3"/>
          <p:cNvSpPr>
            <a:spLocks noGrp="1"/>
          </p:cNvSpPr>
          <p:nvPr>
            <p:ph type="sldNum" sz="quarter" idx="12"/>
          </p:nvPr>
        </p:nvSpPr>
        <p:spPr/>
        <p:txBody>
          <a:bodyPr/>
          <a:lstStyle/>
          <a:p>
            <a:fld id="{47F0E2DA-F0F3-3142-8998-098BEA003ED2}" type="slidenum">
              <a:rPr lang="en-US" smtClean="0"/>
              <a:t>11</a:t>
            </a:fld>
            <a:endParaRPr lang="en-US"/>
          </a:p>
        </p:txBody>
      </p:sp>
      <p:sp>
        <p:nvSpPr>
          <p:cNvPr id="7" name="Rectangle 6"/>
          <p:cNvSpPr/>
          <p:nvPr/>
        </p:nvSpPr>
        <p:spPr>
          <a:xfrm>
            <a:off x="310572" y="933689"/>
            <a:ext cx="3579634" cy="400110"/>
          </a:xfrm>
          <a:prstGeom prst="rect">
            <a:avLst/>
          </a:prstGeom>
        </p:spPr>
        <p:txBody>
          <a:bodyPr wrap="none">
            <a:spAutoFit/>
          </a:bodyPr>
          <a:lstStyle/>
          <a:p>
            <a:r>
              <a:rPr lang="en-US" altLang="en-US" sz="2000" i="1" dirty="0">
                <a:solidFill>
                  <a:prstClr val="black">
                    <a:lumMod val="65000"/>
                    <a:lumOff val="35000"/>
                  </a:prstClr>
                </a:solidFill>
              </a:rPr>
              <a:t>Use tools to open conversations</a:t>
            </a:r>
            <a:endParaRPr lang="en-US" sz="2000" i="1" dirty="0"/>
          </a:p>
        </p:txBody>
      </p:sp>
      <p:pic>
        <p:nvPicPr>
          <p:cNvPr id="6" name="Picture 5">
            <a:extLst>
              <a:ext uri="{FF2B5EF4-FFF2-40B4-BE49-F238E27FC236}">
                <a16:creationId xmlns:a16="http://schemas.microsoft.com/office/drawing/2014/main" id="{816332B9-D22D-4B16-A938-45B7FB2654AA}"/>
              </a:ext>
            </a:extLst>
          </p:cNvPr>
          <p:cNvPicPr>
            <a:picLocks noChangeAspect="1"/>
          </p:cNvPicPr>
          <p:nvPr/>
        </p:nvPicPr>
        <p:blipFill>
          <a:blip r:embed="rId3"/>
          <a:stretch>
            <a:fillRect/>
          </a:stretch>
        </p:blipFill>
        <p:spPr>
          <a:xfrm>
            <a:off x="3992007" y="1197582"/>
            <a:ext cx="4207985" cy="5467783"/>
          </a:xfrm>
          <a:prstGeom prst="rect">
            <a:avLst/>
          </a:prstGeom>
          <a:ln>
            <a:solidFill>
              <a:schemeClr val="bg1">
                <a:lumMod val="75000"/>
              </a:schemeClr>
            </a:solidFill>
          </a:ln>
        </p:spPr>
      </p:pic>
    </p:spTree>
    <p:extLst>
      <p:ext uri="{BB962C8B-B14F-4D97-AF65-F5344CB8AC3E}">
        <p14:creationId xmlns:p14="http://schemas.microsoft.com/office/powerpoint/2010/main" val="32378784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Communicate: Engage and Educate </a:t>
            </a:r>
          </a:p>
        </p:txBody>
      </p:sp>
      <p:sp>
        <p:nvSpPr>
          <p:cNvPr id="4" name="Slide Number Placeholder 3"/>
          <p:cNvSpPr>
            <a:spLocks noGrp="1"/>
          </p:cNvSpPr>
          <p:nvPr>
            <p:ph type="sldNum" sz="quarter" idx="12"/>
          </p:nvPr>
        </p:nvSpPr>
        <p:spPr/>
        <p:txBody>
          <a:bodyPr/>
          <a:lstStyle/>
          <a:p>
            <a:fld id="{47F0E2DA-F0F3-3142-8998-098BEA003ED2}" type="slidenum">
              <a:rPr lang="en-US" smtClean="0"/>
              <a:t>12</a:t>
            </a:fld>
            <a:endParaRPr lang="en-US"/>
          </a:p>
        </p:txBody>
      </p:sp>
      <p:pic>
        <p:nvPicPr>
          <p:cNvPr id="5" name="Picture 2"/>
          <p:cNvPicPr>
            <a:picLocks noChangeAspect="1" noChangeArrowheads="1"/>
          </p:cNvPicPr>
          <p:nvPr/>
        </p:nvPicPr>
        <p:blipFill rotWithShape="1">
          <a:blip r:embed="rId3"/>
          <a:srcRect t="701" r="5548"/>
          <a:stretch/>
        </p:blipFill>
        <p:spPr>
          <a:xfrm rot="20319099">
            <a:off x="4550033" y="1534852"/>
            <a:ext cx="3151132" cy="4268052"/>
          </a:xfrm>
          <a:prstGeom prst="rect">
            <a:avLst/>
          </a:prstGeom>
          <a:ln>
            <a:noFill/>
          </a:ln>
          <a:effectLst>
            <a:outerShdw blurRad="50800" dist="38100" dir="2700000" algn="tl" rotWithShape="0">
              <a:prstClr val="black">
                <a:alpha val="40000"/>
              </a:prstClr>
            </a:outerShdw>
          </a:effectLst>
        </p:spPr>
      </p:pic>
      <p:sp>
        <p:nvSpPr>
          <p:cNvPr id="7" name="Rectangle 6"/>
          <p:cNvSpPr/>
          <p:nvPr/>
        </p:nvSpPr>
        <p:spPr>
          <a:xfrm>
            <a:off x="310572" y="933689"/>
            <a:ext cx="3579634" cy="400110"/>
          </a:xfrm>
          <a:prstGeom prst="rect">
            <a:avLst/>
          </a:prstGeom>
        </p:spPr>
        <p:txBody>
          <a:bodyPr wrap="none">
            <a:spAutoFit/>
          </a:bodyPr>
          <a:lstStyle/>
          <a:p>
            <a:r>
              <a:rPr lang="en-US" altLang="en-US" sz="2000" i="1" dirty="0">
                <a:solidFill>
                  <a:prstClr val="black">
                    <a:lumMod val="65000"/>
                    <a:lumOff val="35000"/>
                  </a:prstClr>
                </a:solidFill>
              </a:rPr>
              <a:t>Use tools to open conversations</a:t>
            </a:r>
            <a:endParaRPr lang="en-US" sz="2000" i="1" dirty="0"/>
          </a:p>
        </p:txBody>
      </p:sp>
      <p:sp>
        <p:nvSpPr>
          <p:cNvPr id="3" name="Rectangle 2"/>
          <p:cNvSpPr/>
          <p:nvPr/>
        </p:nvSpPr>
        <p:spPr>
          <a:xfrm>
            <a:off x="133107" y="6319271"/>
            <a:ext cx="11314478" cy="646331"/>
          </a:xfrm>
          <a:prstGeom prst="rect">
            <a:avLst/>
          </a:prstGeom>
        </p:spPr>
        <p:txBody>
          <a:bodyPr wrap="square">
            <a:spAutoFit/>
          </a:bodyPr>
          <a:lstStyle/>
          <a:p>
            <a:r>
              <a:rPr lang="en-US" sz="1200" i="1" dirty="0"/>
              <a:t>MFS® is not affiliated with the familyloveletter.com. These entities/products/links are being provided as a convenience and for informational purposes only; they do not constitute an endorsement or approval by MFS. ®</a:t>
            </a:r>
            <a:endParaRPr lang="en-US" sz="1200" dirty="0"/>
          </a:p>
          <a:p>
            <a:endParaRPr lang="en-US" sz="1200" dirty="0"/>
          </a:p>
        </p:txBody>
      </p:sp>
    </p:spTree>
    <p:extLst>
      <p:ext uri="{BB962C8B-B14F-4D97-AF65-F5344CB8AC3E}">
        <p14:creationId xmlns:p14="http://schemas.microsoft.com/office/powerpoint/2010/main" val="33453860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Great Ways to Interact With the Next Generation</a:t>
            </a:r>
          </a:p>
        </p:txBody>
      </p:sp>
      <p:sp>
        <p:nvSpPr>
          <p:cNvPr id="4" name="Slide Number Placeholder 3"/>
          <p:cNvSpPr>
            <a:spLocks noGrp="1"/>
          </p:cNvSpPr>
          <p:nvPr>
            <p:ph type="sldNum" sz="quarter" idx="12"/>
          </p:nvPr>
        </p:nvSpPr>
        <p:spPr/>
        <p:txBody>
          <a:bodyPr/>
          <a:lstStyle/>
          <a:p>
            <a:fld id="{47F0E2DA-F0F3-3142-8998-098BEA003ED2}" type="slidenum">
              <a:rPr lang="en-US" smtClean="0"/>
              <a:t>13</a:t>
            </a:fld>
            <a:endParaRPr lang="en-US"/>
          </a:p>
        </p:txBody>
      </p:sp>
      <p:sp>
        <p:nvSpPr>
          <p:cNvPr id="5" name="Rectangle 4"/>
          <p:cNvSpPr/>
          <p:nvPr/>
        </p:nvSpPr>
        <p:spPr>
          <a:xfrm>
            <a:off x="441169" y="1455814"/>
            <a:ext cx="9458970" cy="4893647"/>
          </a:xfrm>
          <a:prstGeom prst="rect">
            <a:avLst/>
          </a:prstGeom>
        </p:spPr>
        <p:txBody>
          <a:bodyPr wrap="square" lIns="438912">
            <a:spAutoFit/>
          </a:bodyPr>
          <a:lstStyle/>
          <a:p>
            <a:r>
              <a:rPr lang="en-US" altLang="en-US" sz="2400" b="1" dirty="0"/>
              <a:t>Bring children in for an annual review with your financial professional </a:t>
            </a:r>
          </a:p>
          <a:p>
            <a:endParaRPr lang="en-US" altLang="en-US" sz="2400" b="1" dirty="0"/>
          </a:p>
          <a:p>
            <a:r>
              <a:rPr lang="en-US" sz="2400" b="1" dirty="0"/>
              <a:t>Money Savvy Generation (moneysavvy.com)</a:t>
            </a:r>
            <a:br>
              <a:rPr lang="en-US" sz="2400" b="1" u="sng" dirty="0">
                <a:solidFill>
                  <a:srgbClr val="005776"/>
                </a:solidFill>
              </a:rPr>
            </a:br>
            <a:endParaRPr lang="en-US" sz="2400" b="1" dirty="0"/>
          </a:p>
          <a:p>
            <a:r>
              <a:rPr lang="en-US" sz="2400" b="1" dirty="0"/>
              <a:t>Create a Giving Plan </a:t>
            </a:r>
          </a:p>
          <a:p>
            <a:endParaRPr lang="en-US" sz="2400" b="1" dirty="0"/>
          </a:p>
          <a:p>
            <a:r>
              <a:rPr lang="en-US" sz="2400" b="1" dirty="0"/>
              <a:t>Organize important documents </a:t>
            </a:r>
          </a:p>
          <a:p>
            <a:endParaRPr lang="en-US" sz="2400" b="1" dirty="0"/>
          </a:p>
          <a:p>
            <a:r>
              <a:rPr lang="en-US" sz="2400" b="1" dirty="0"/>
              <a:t>The Family Love Letter (familyloveletter.com)</a:t>
            </a:r>
          </a:p>
          <a:p>
            <a:endParaRPr lang="en-US" sz="2400" b="1" dirty="0"/>
          </a:p>
          <a:p>
            <a:r>
              <a:rPr lang="en-US" sz="2400" b="1" dirty="0"/>
              <a:t>Any time you open an account for a child</a:t>
            </a:r>
          </a:p>
          <a:p>
            <a:endParaRPr lang="en-US" sz="2400" b="1" dirty="0"/>
          </a:p>
          <a:p>
            <a:r>
              <a:rPr lang="en-US" sz="2400" b="1" dirty="0"/>
              <a:t>Roth IRA funding options and education</a:t>
            </a:r>
            <a:endParaRPr lang="en-US" sz="2400" dirty="0"/>
          </a:p>
        </p:txBody>
      </p:sp>
      <p:sp>
        <p:nvSpPr>
          <p:cNvPr id="6" name="Rectangle 5"/>
          <p:cNvSpPr/>
          <p:nvPr/>
        </p:nvSpPr>
        <p:spPr>
          <a:xfrm>
            <a:off x="403069" y="1534160"/>
            <a:ext cx="317438" cy="317438"/>
          </a:xfrm>
          <a:prstGeom prst="rect">
            <a:avLst/>
          </a:prstGeom>
          <a:solidFill>
            <a:srgbClr val="0057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1</a:t>
            </a:r>
          </a:p>
        </p:txBody>
      </p:sp>
      <p:sp>
        <p:nvSpPr>
          <p:cNvPr id="7" name="Rectangle 6"/>
          <p:cNvSpPr/>
          <p:nvPr/>
        </p:nvSpPr>
        <p:spPr>
          <a:xfrm>
            <a:off x="403069" y="2264324"/>
            <a:ext cx="317438" cy="317438"/>
          </a:xfrm>
          <a:prstGeom prst="rect">
            <a:avLst/>
          </a:prstGeom>
          <a:solidFill>
            <a:srgbClr val="0057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a:t>
            </a:r>
          </a:p>
        </p:txBody>
      </p:sp>
      <p:sp>
        <p:nvSpPr>
          <p:cNvPr id="8" name="Rectangle 7"/>
          <p:cNvSpPr/>
          <p:nvPr/>
        </p:nvSpPr>
        <p:spPr>
          <a:xfrm>
            <a:off x="403069" y="2994488"/>
            <a:ext cx="317438" cy="317438"/>
          </a:xfrm>
          <a:prstGeom prst="rect">
            <a:avLst/>
          </a:prstGeom>
          <a:solidFill>
            <a:srgbClr val="0057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3</a:t>
            </a:r>
          </a:p>
        </p:txBody>
      </p:sp>
      <p:sp>
        <p:nvSpPr>
          <p:cNvPr id="9" name="Rectangle 8"/>
          <p:cNvSpPr/>
          <p:nvPr/>
        </p:nvSpPr>
        <p:spPr>
          <a:xfrm>
            <a:off x="403069" y="3724652"/>
            <a:ext cx="317438" cy="317438"/>
          </a:xfrm>
          <a:prstGeom prst="rect">
            <a:avLst/>
          </a:prstGeom>
          <a:solidFill>
            <a:srgbClr val="0057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4</a:t>
            </a:r>
          </a:p>
        </p:txBody>
      </p:sp>
      <p:sp>
        <p:nvSpPr>
          <p:cNvPr id="10" name="Rectangle 9"/>
          <p:cNvSpPr/>
          <p:nvPr/>
        </p:nvSpPr>
        <p:spPr>
          <a:xfrm>
            <a:off x="403069" y="4454817"/>
            <a:ext cx="317438" cy="317438"/>
          </a:xfrm>
          <a:prstGeom prst="rect">
            <a:avLst/>
          </a:prstGeom>
          <a:solidFill>
            <a:srgbClr val="0057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5</a:t>
            </a:r>
          </a:p>
        </p:txBody>
      </p:sp>
      <p:sp>
        <p:nvSpPr>
          <p:cNvPr id="11" name="Rectangle 10"/>
          <p:cNvSpPr/>
          <p:nvPr/>
        </p:nvSpPr>
        <p:spPr>
          <a:xfrm>
            <a:off x="403069" y="5184982"/>
            <a:ext cx="317438" cy="317438"/>
          </a:xfrm>
          <a:prstGeom prst="rect">
            <a:avLst/>
          </a:prstGeom>
          <a:solidFill>
            <a:srgbClr val="0057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6</a:t>
            </a:r>
          </a:p>
        </p:txBody>
      </p:sp>
      <p:sp>
        <p:nvSpPr>
          <p:cNvPr id="12" name="Rectangle 11"/>
          <p:cNvSpPr/>
          <p:nvPr/>
        </p:nvSpPr>
        <p:spPr>
          <a:xfrm>
            <a:off x="403069" y="5915147"/>
            <a:ext cx="317438" cy="317438"/>
          </a:xfrm>
          <a:prstGeom prst="rect">
            <a:avLst/>
          </a:prstGeom>
          <a:solidFill>
            <a:srgbClr val="0057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7</a:t>
            </a:r>
          </a:p>
        </p:txBody>
      </p:sp>
      <p:sp>
        <p:nvSpPr>
          <p:cNvPr id="13" name="Rectangle 12"/>
          <p:cNvSpPr/>
          <p:nvPr/>
        </p:nvSpPr>
        <p:spPr>
          <a:xfrm>
            <a:off x="133107" y="6370726"/>
            <a:ext cx="11314478" cy="461665"/>
          </a:xfrm>
          <a:prstGeom prst="rect">
            <a:avLst/>
          </a:prstGeom>
        </p:spPr>
        <p:txBody>
          <a:bodyPr wrap="square">
            <a:spAutoFit/>
          </a:bodyPr>
          <a:lstStyle/>
          <a:p>
            <a:r>
              <a:rPr lang="en-US" sz="1200" i="1" dirty="0"/>
              <a:t>MFS® is not affiliated with moneysavvy.com or  familyloveletter.com. These entities/products/links are being provided as a convenience and for informational purposes only; they do not constitute an endorsement or approval by MFS.®</a:t>
            </a:r>
            <a:endParaRPr lang="en-US" sz="1200" dirty="0"/>
          </a:p>
        </p:txBody>
      </p:sp>
    </p:spTree>
    <p:extLst>
      <p:ext uri="{BB962C8B-B14F-4D97-AF65-F5344CB8AC3E}">
        <p14:creationId xmlns:p14="http://schemas.microsoft.com/office/powerpoint/2010/main" val="15770586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Thank You</a:t>
            </a:r>
          </a:p>
        </p:txBody>
      </p:sp>
      <p:sp>
        <p:nvSpPr>
          <p:cNvPr id="4" name="Text Placeholder 3"/>
          <p:cNvSpPr>
            <a:spLocks noGrp="1"/>
          </p:cNvSpPr>
          <p:nvPr>
            <p:ph type="body" idx="13"/>
          </p:nvPr>
        </p:nvSpPr>
        <p:spPr/>
        <p:txBody>
          <a:bodyPr/>
          <a:lstStyle/>
          <a:p>
            <a:r>
              <a:rPr lang="en-US" b="1" dirty="0"/>
              <a:t>Presenter Title </a:t>
            </a:r>
            <a:endParaRPr lang="en-US" dirty="0"/>
          </a:p>
        </p:txBody>
      </p:sp>
    </p:spTree>
    <p:extLst>
      <p:ext uri="{BB962C8B-B14F-4D97-AF65-F5344CB8AC3E}">
        <p14:creationId xmlns:p14="http://schemas.microsoft.com/office/powerpoint/2010/main" val="926733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1400" b="0" dirty="0">
                <a:solidFill>
                  <a:schemeClr val="tx1"/>
                </a:solidFill>
                <a:latin typeface="+mj-lt"/>
              </a:rPr>
              <a:t>This material should be used as helpful hints only. Each person’s situation is different.</a:t>
            </a:r>
          </a:p>
          <a:p>
            <a:pPr>
              <a:lnSpc>
                <a:spcPct val="95000"/>
              </a:lnSpc>
              <a:spcBef>
                <a:spcPts val="400"/>
              </a:spcBef>
            </a:pPr>
            <a:endParaRPr lang="en-US" altLang="en-US" sz="1400" b="0" dirty="0">
              <a:solidFill>
                <a:schemeClr val="tx1"/>
              </a:solidFill>
              <a:latin typeface="+mj-lt"/>
              <a:cs typeface="Arial" panose="020B0604020202020204" pitchFamily="34" charset="0"/>
            </a:endParaRPr>
          </a:p>
          <a:p>
            <a:pPr>
              <a:lnSpc>
                <a:spcPct val="95000"/>
              </a:lnSpc>
              <a:spcBef>
                <a:spcPts val="400"/>
              </a:spcBef>
            </a:pPr>
            <a:r>
              <a:rPr lang="en-US" altLang="en-US" sz="1400" b="0" dirty="0">
                <a:solidFill>
                  <a:schemeClr val="tx1"/>
                </a:solidFill>
                <a:latin typeface="+mj-lt"/>
                <a:cs typeface="Arial" panose="020B0604020202020204" pitchFamily="34" charset="0"/>
              </a:rPr>
              <a:t>MFS® does not provide legal, tax or accounting advice. Clients of MFS should obtain their own independent tax and legal advice based on their particular circumstances. </a:t>
            </a:r>
            <a:br>
              <a:rPr lang="en-US" altLang="en-US" sz="1400" b="0" dirty="0">
                <a:solidFill>
                  <a:schemeClr val="tx1"/>
                </a:solidFill>
                <a:latin typeface="+mj-lt"/>
                <a:cs typeface="Arial" panose="020B0604020202020204" pitchFamily="34" charset="0"/>
              </a:rPr>
            </a:br>
            <a:endParaRPr lang="en-US" altLang="en-US" sz="1400" b="0" dirty="0">
              <a:solidFill>
                <a:schemeClr val="tx1"/>
              </a:solidFill>
              <a:latin typeface="+mj-lt"/>
              <a:cs typeface="Arial" panose="020B0604020202020204" pitchFamily="34" charset="0"/>
            </a:endParaRPr>
          </a:p>
          <a:p>
            <a:pPr>
              <a:lnSpc>
                <a:spcPct val="95000"/>
              </a:lnSpc>
              <a:spcBef>
                <a:spcPts val="400"/>
              </a:spcBef>
            </a:pPr>
            <a:r>
              <a:rPr lang="en-US" altLang="en-US" sz="1400" b="0" dirty="0">
                <a:solidFill>
                  <a:schemeClr val="tx1"/>
                </a:solidFill>
                <a:latin typeface="+mj-lt"/>
                <a:cs typeface="Arial" panose="020B0604020202020204" pitchFamily="34" charset="0"/>
              </a:rPr>
              <a:t>The views expressed in this presentation are those of MFS and are subject to change at any time. These views should  not be relied upon as investment advice, as securities recommendations, or as an indication of trading intent on behalf of any other MFS investment product. </a:t>
            </a:r>
            <a:br>
              <a:rPr lang="en-US" altLang="en-US" sz="1400" b="0" dirty="0">
                <a:solidFill>
                  <a:schemeClr val="tx1"/>
                </a:solidFill>
                <a:latin typeface="+mj-lt"/>
                <a:cs typeface="Arial" panose="020B0604020202020204" pitchFamily="34" charset="0"/>
              </a:rPr>
            </a:br>
            <a:endParaRPr lang="en-US" altLang="en-US" sz="1400" b="0" dirty="0">
              <a:solidFill>
                <a:schemeClr val="tx1"/>
              </a:solidFill>
              <a:latin typeface="+mj-lt"/>
              <a:cs typeface="Arial" panose="020B0604020202020204" pitchFamily="34" charset="0"/>
            </a:endParaRPr>
          </a:p>
          <a:p>
            <a:pPr>
              <a:lnSpc>
                <a:spcPct val="95000"/>
              </a:lnSpc>
              <a:spcBef>
                <a:spcPts val="400"/>
              </a:spcBef>
            </a:pPr>
            <a:r>
              <a:rPr lang="en-US" altLang="en-US" sz="1400" b="0" dirty="0">
                <a:solidFill>
                  <a:schemeClr val="tx1"/>
                </a:solidFill>
                <a:latin typeface="+mj-lt"/>
                <a:cs typeface="Arial" panose="020B0604020202020204" pitchFamily="34" charset="0"/>
              </a:rPr>
              <a:t>MFS Fund Distributors, Inc. may have sponsored this seminar by paying for all or a portion of the associated costs. Such sponsorship may create a conflict of interest to the extent that the broker dealer's financial advisor considers the sponsorship when rendering advice to customers.</a:t>
            </a:r>
          </a:p>
        </p:txBody>
      </p:sp>
      <p:sp>
        <p:nvSpPr>
          <p:cNvPr id="4" name="Text Placeholder 3"/>
          <p:cNvSpPr>
            <a:spLocks noGrp="1"/>
          </p:cNvSpPr>
          <p:nvPr>
            <p:ph type="body" idx="13"/>
          </p:nvPr>
        </p:nvSpPr>
        <p:spPr/>
        <p:txBody>
          <a:bodyPr>
            <a:normAutofit/>
          </a:bodyPr>
          <a:lstStyle/>
          <a:p>
            <a:r>
              <a:rPr lang="en-US" sz="1300" dirty="0"/>
              <a:t>MFS Fund Distributors, Inc., Boston, MA</a:t>
            </a:r>
          </a:p>
        </p:txBody>
      </p:sp>
    </p:spTree>
    <p:extLst>
      <p:ext uri="{BB962C8B-B14F-4D97-AF65-F5344CB8AC3E}">
        <p14:creationId xmlns:p14="http://schemas.microsoft.com/office/powerpoint/2010/main" val="13886140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Agenda</a:t>
            </a:r>
          </a:p>
        </p:txBody>
      </p:sp>
      <p:sp>
        <p:nvSpPr>
          <p:cNvPr id="3" name="Content Placeholder 2"/>
          <p:cNvSpPr>
            <a:spLocks noGrp="1"/>
          </p:cNvSpPr>
          <p:nvPr>
            <p:ph idx="1"/>
          </p:nvPr>
        </p:nvSpPr>
        <p:spPr>
          <a:xfrm>
            <a:off x="328353" y="1630688"/>
            <a:ext cx="11527200" cy="4723200"/>
          </a:xfrm>
        </p:spPr>
        <p:txBody>
          <a:bodyPr>
            <a:normAutofit/>
          </a:bodyPr>
          <a:lstStyle/>
          <a:p>
            <a:pPr marL="688975" indent="0">
              <a:spcAft>
                <a:spcPts val="3600"/>
              </a:spcAft>
              <a:buNone/>
            </a:pPr>
            <a:r>
              <a:rPr lang="en-US" sz="2000" dirty="0"/>
              <a:t>How to communicate with clarity </a:t>
            </a:r>
          </a:p>
          <a:p>
            <a:pPr marL="688975" indent="0">
              <a:spcAft>
                <a:spcPts val="3600"/>
              </a:spcAft>
              <a:buNone/>
            </a:pPr>
            <a:r>
              <a:rPr lang="en-US" sz="2000" dirty="0"/>
              <a:t>Four reasons why transfers may fail </a:t>
            </a:r>
          </a:p>
          <a:p>
            <a:pPr marL="688975" indent="0">
              <a:spcAft>
                <a:spcPts val="3600"/>
              </a:spcAft>
              <a:buNone/>
            </a:pPr>
            <a:r>
              <a:rPr lang="en-US" sz="2000" dirty="0"/>
              <a:t>Tools and resources to help aid the family wealth discussion </a:t>
            </a: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414042"/>
              </a:solidFill>
              <a:effectLst/>
              <a:uLnTx/>
              <a:uFillTx/>
              <a:latin typeface="Calibri Light"/>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F0E2DA-F0F3-3142-8998-098BEA003ED2}" type="slidenum">
              <a:rPr kumimoji="0" lang="en-US" sz="1000" b="0" i="0" u="none" strike="noStrike" kern="1200" cap="none" spc="0" normalizeH="0" baseline="0" noProof="0" smtClean="0">
                <a:ln>
                  <a:noFill/>
                </a:ln>
                <a:solidFill>
                  <a:srgbClr val="414042"/>
                </a:solidFill>
                <a:effectLst/>
                <a:uLnTx/>
                <a:uFillTx/>
                <a:latin typeface="Calibri" charset="0"/>
                <a:cs typeface="Calibri"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000" b="0" i="0" u="none" strike="noStrike" kern="1200" cap="none" spc="0" normalizeH="0" baseline="0" noProof="0" dirty="0">
              <a:ln>
                <a:noFill/>
              </a:ln>
              <a:solidFill>
                <a:srgbClr val="414042"/>
              </a:solidFill>
              <a:effectLst/>
              <a:uLnTx/>
              <a:uFillTx/>
              <a:latin typeface="Calibri" charset="0"/>
              <a:cs typeface="Calibri" charset="0"/>
            </a:endParaRPr>
          </a:p>
        </p:txBody>
      </p:sp>
      <p:sp>
        <p:nvSpPr>
          <p:cNvPr id="7" name="Text Placeholder 6"/>
          <p:cNvSpPr>
            <a:spLocks noGrp="1"/>
          </p:cNvSpPr>
          <p:nvPr>
            <p:ph type="body" idx="14"/>
          </p:nvPr>
        </p:nvSpPr>
        <p:spPr/>
        <p:txBody>
          <a:bodyPr/>
          <a:lstStyle/>
          <a:p>
            <a:endParaRPr lang="en-US"/>
          </a:p>
        </p:txBody>
      </p:sp>
      <p:grpSp>
        <p:nvGrpSpPr>
          <p:cNvPr id="65" name="Group 64"/>
          <p:cNvGrpSpPr/>
          <p:nvPr/>
        </p:nvGrpSpPr>
        <p:grpSpPr>
          <a:xfrm>
            <a:off x="444893" y="1526469"/>
            <a:ext cx="531559" cy="531559"/>
            <a:chOff x="414413" y="1526469"/>
            <a:chExt cx="531559" cy="531559"/>
          </a:xfrm>
        </p:grpSpPr>
        <p:sp>
          <p:nvSpPr>
            <p:cNvPr id="11" name="Rectangle 10"/>
            <p:cNvSpPr/>
            <p:nvPr/>
          </p:nvSpPr>
          <p:spPr>
            <a:xfrm>
              <a:off x="414413" y="1526469"/>
              <a:ext cx="531559" cy="531559"/>
            </a:xfrm>
            <a:prstGeom prst="rect">
              <a:avLst/>
            </a:prstGeom>
            <a:gradFill flip="none" rotWithShape="1">
              <a:gsLst>
                <a:gs pos="0">
                  <a:srgbClr val="460F2E"/>
                </a:gs>
                <a:gs pos="50000">
                  <a:srgbClr val="460F2E"/>
                </a:gs>
                <a:gs pos="50000">
                  <a:srgbClr val="5B1032"/>
                </a:gs>
                <a:gs pos="100000">
                  <a:srgbClr val="5B1032"/>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0" rIns="182880" bIns="0" rtlCol="0" anchor="ct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a:ea typeface="+mn-ea"/>
                <a:cs typeface="+mn-cs"/>
              </a:endParaRPr>
            </a:p>
          </p:txBody>
        </p:sp>
        <p:grpSp>
          <p:nvGrpSpPr>
            <p:cNvPr id="38" name="Group 24"/>
            <p:cNvGrpSpPr>
              <a:grpSpLocks noChangeAspect="1"/>
            </p:cNvGrpSpPr>
            <p:nvPr/>
          </p:nvGrpSpPr>
          <p:grpSpPr bwMode="auto">
            <a:xfrm>
              <a:off x="524513" y="1645470"/>
              <a:ext cx="318204" cy="324290"/>
              <a:chOff x="7443" y="1168"/>
              <a:chExt cx="366" cy="446"/>
            </a:xfrm>
            <a:solidFill>
              <a:schemeClr val="bg1"/>
            </a:solidFill>
          </p:grpSpPr>
          <p:sp>
            <p:nvSpPr>
              <p:cNvPr id="39" name="Freeform 25"/>
              <p:cNvSpPr>
                <a:spLocks/>
              </p:cNvSpPr>
              <p:nvPr/>
            </p:nvSpPr>
            <p:spPr bwMode="auto">
              <a:xfrm>
                <a:off x="7551" y="1389"/>
                <a:ext cx="20" cy="15"/>
              </a:xfrm>
              <a:custGeom>
                <a:avLst/>
                <a:gdLst>
                  <a:gd name="T0" fmla="*/ 3 w 8"/>
                  <a:gd name="T1" fmla="*/ 6 h 6"/>
                  <a:gd name="T2" fmla="*/ 1 w 8"/>
                  <a:gd name="T3" fmla="*/ 6 h 6"/>
                  <a:gd name="T4" fmla="*/ 1 w 8"/>
                  <a:gd name="T5" fmla="*/ 3 h 6"/>
                  <a:gd name="T6" fmla="*/ 5 w 8"/>
                  <a:gd name="T7" fmla="*/ 0 h 6"/>
                  <a:gd name="T8" fmla="*/ 7 w 8"/>
                  <a:gd name="T9" fmla="*/ 1 h 6"/>
                  <a:gd name="T10" fmla="*/ 7 w 8"/>
                  <a:gd name="T11" fmla="*/ 3 h 6"/>
                  <a:gd name="T12" fmla="*/ 4 w 8"/>
                  <a:gd name="T13" fmla="*/ 6 h 6"/>
                  <a:gd name="T14" fmla="*/ 3 w 8"/>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6">
                    <a:moveTo>
                      <a:pt x="3" y="6"/>
                    </a:moveTo>
                    <a:cubicBezTo>
                      <a:pt x="2" y="6"/>
                      <a:pt x="1" y="6"/>
                      <a:pt x="1" y="6"/>
                    </a:cubicBezTo>
                    <a:cubicBezTo>
                      <a:pt x="0" y="5"/>
                      <a:pt x="1" y="3"/>
                      <a:pt x="1" y="3"/>
                    </a:cubicBezTo>
                    <a:cubicBezTo>
                      <a:pt x="5" y="0"/>
                      <a:pt x="5" y="0"/>
                      <a:pt x="5" y="0"/>
                    </a:cubicBezTo>
                    <a:cubicBezTo>
                      <a:pt x="5" y="0"/>
                      <a:pt x="7" y="0"/>
                      <a:pt x="7" y="1"/>
                    </a:cubicBezTo>
                    <a:cubicBezTo>
                      <a:pt x="8" y="2"/>
                      <a:pt x="8" y="3"/>
                      <a:pt x="7" y="3"/>
                    </a:cubicBezTo>
                    <a:cubicBezTo>
                      <a:pt x="4" y="6"/>
                      <a:pt x="4" y="6"/>
                      <a:pt x="4" y="6"/>
                    </a:cubicBezTo>
                    <a:cubicBezTo>
                      <a:pt x="3" y="6"/>
                      <a:pt x="3"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74C55"/>
                  </a:solidFill>
                  <a:effectLst/>
                  <a:uLnTx/>
                  <a:uFillTx/>
                  <a:latin typeface="Calibri"/>
                  <a:ea typeface="+mn-ea"/>
                  <a:cs typeface="+mn-cs"/>
                </a:endParaRPr>
              </a:p>
            </p:txBody>
          </p:sp>
          <p:sp>
            <p:nvSpPr>
              <p:cNvPr id="40" name="Freeform 26"/>
              <p:cNvSpPr>
                <a:spLocks/>
              </p:cNvSpPr>
              <p:nvPr/>
            </p:nvSpPr>
            <p:spPr bwMode="auto">
              <a:xfrm>
                <a:off x="7546" y="1381"/>
                <a:ext cx="29" cy="27"/>
              </a:xfrm>
              <a:custGeom>
                <a:avLst/>
                <a:gdLst>
                  <a:gd name="T0" fmla="*/ 5 w 12"/>
                  <a:gd name="T1" fmla="*/ 11 h 11"/>
                  <a:gd name="T2" fmla="*/ 1 w 12"/>
                  <a:gd name="T3" fmla="*/ 10 h 11"/>
                  <a:gd name="T4" fmla="*/ 2 w 12"/>
                  <a:gd name="T5" fmla="*/ 4 h 11"/>
                  <a:gd name="T6" fmla="*/ 5 w 12"/>
                  <a:gd name="T7" fmla="*/ 2 h 11"/>
                  <a:gd name="T8" fmla="*/ 11 w 12"/>
                  <a:gd name="T9" fmla="*/ 2 h 11"/>
                  <a:gd name="T10" fmla="*/ 10 w 12"/>
                  <a:gd name="T11" fmla="*/ 8 h 11"/>
                  <a:gd name="T12" fmla="*/ 7 w 12"/>
                  <a:gd name="T13" fmla="*/ 11 h 11"/>
                  <a:gd name="T14" fmla="*/ 5 w 12"/>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1">
                    <a:moveTo>
                      <a:pt x="5" y="11"/>
                    </a:moveTo>
                    <a:cubicBezTo>
                      <a:pt x="3" y="11"/>
                      <a:pt x="2" y="11"/>
                      <a:pt x="1" y="10"/>
                    </a:cubicBezTo>
                    <a:cubicBezTo>
                      <a:pt x="0" y="8"/>
                      <a:pt x="0" y="6"/>
                      <a:pt x="2" y="4"/>
                    </a:cubicBezTo>
                    <a:cubicBezTo>
                      <a:pt x="5" y="2"/>
                      <a:pt x="5" y="2"/>
                      <a:pt x="5" y="2"/>
                    </a:cubicBezTo>
                    <a:cubicBezTo>
                      <a:pt x="7" y="0"/>
                      <a:pt x="10" y="1"/>
                      <a:pt x="11" y="2"/>
                    </a:cubicBezTo>
                    <a:cubicBezTo>
                      <a:pt x="12" y="4"/>
                      <a:pt x="12" y="7"/>
                      <a:pt x="10" y="8"/>
                    </a:cubicBezTo>
                    <a:cubicBezTo>
                      <a:pt x="7" y="11"/>
                      <a:pt x="7" y="11"/>
                      <a:pt x="7" y="11"/>
                    </a:cubicBezTo>
                    <a:cubicBezTo>
                      <a:pt x="6" y="11"/>
                      <a:pt x="6" y="11"/>
                      <a:pt x="5"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74C55"/>
                  </a:solidFill>
                  <a:effectLst/>
                  <a:uLnTx/>
                  <a:uFillTx/>
                  <a:latin typeface="Calibri"/>
                  <a:ea typeface="+mn-ea"/>
                  <a:cs typeface="+mn-cs"/>
                </a:endParaRPr>
              </a:p>
            </p:txBody>
          </p:sp>
          <p:sp>
            <p:nvSpPr>
              <p:cNvPr id="41" name="Freeform 27"/>
              <p:cNvSpPr>
                <a:spLocks/>
              </p:cNvSpPr>
              <p:nvPr/>
            </p:nvSpPr>
            <p:spPr bwMode="auto">
              <a:xfrm>
                <a:off x="7681" y="1389"/>
                <a:ext cx="20" cy="15"/>
              </a:xfrm>
              <a:custGeom>
                <a:avLst/>
                <a:gdLst>
                  <a:gd name="T0" fmla="*/ 6 w 8"/>
                  <a:gd name="T1" fmla="*/ 6 h 6"/>
                  <a:gd name="T2" fmla="*/ 4 w 8"/>
                  <a:gd name="T3" fmla="*/ 6 h 6"/>
                  <a:gd name="T4" fmla="*/ 1 w 8"/>
                  <a:gd name="T5" fmla="*/ 4 h 6"/>
                  <a:gd name="T6" fmla="*/ 1 w 8"/>
                  <a:gd name="T7" fmla="*/ 1 h 6"/>
                  <a:gd name="T8" fmla="*/ 4 w 8"/>
                  <a:gd name="T9" fmla="*/ 0 h 6"/>
                  <a:gd name="T10" fmla="*/ 7 w 8"/>
                  <a:gd name="T11" fmla="*/ 3 h 6"/>
                  <a:gd name="T12" fmla="*/ 7 w 8"/>
                  <a:gd name="T13" fmla="*/ 6 h 6"/>
                  <a:gd name="T14" fmla="*/ 6 w 8"/>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6">
                    <a:moveTo>
                      <a:pt x="6" y="6"/>
                    </a:moveTo>
                    <a:cubicBezTo>
                      <a:pt x="5" y="6"/>
                      <a:pt x="5" y="6"/>
                      <a:pt x="4" y="6"/>
                    </a:cubicBezTo>
                    <a:cubicBezTo>
                      <a:pt x="1" y="4"/>
                      <a:pt x="1" y="4"/>
                      <a:pt x="1" y="4"/>
                    </a:cubicBezTo>
                    <a:cubicBezTo>
                      <a:pt x="0" y="3"/>
                      <a:pt x="0" y="2"/>
                      <a:pt x="1" y="1"/>
                    </a:cubicBezTo>
                    <a:cubicBezTo>
                      <a:pt x="2" y="0"/>
                      <a:pt x="3" y="0"/>
                      <a:pt x="4" y="0"/>
                    </a:cubicBezTo>
                    <a:cubicBezTo>
                      <a:pt x="7" y="3"/>
                      <a:pt x="7" y="3"/>
                      <a:pt x="7" y="3"/>
                    </a:cubicBezTo>
                    <a:cubicBezTo>
                      <a:pt x="8" y="3"/>
                      <a:pt x="8" y="5"/>
                      <a:pt x="7" y="6"/>
                    </a:cubicBezTo>
                    <a:cubicBezTo>
                      <a:pt x="7" y="6"/>
                      <a:pt x="6" y="6"/>
                      <a:pt x="6"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74C55"/>
                  </a:solidFill>
                  <a:effectLst/>
                  <a:uLnTx/>
                  <a:uFillTx/>
                  <a:latin typeface="Calibri"/>
                  <a:ea typeface="+mn-ea"/>
                  <a:cs typeface="+mn-cs"/>
                </a:endParaRPr>
              </a:p>
            </p:txBody>
          </p:sp>
          <p:sp>
            <p:nvSpPr>
              <p:cNvPr id="42" name="Freeform 28"/>
              <p:cNvSpPr>
                <a:spLocks/>
              </p:cNvSpPr>
              <p:nvPr/>
            </p:nvSpPr>
            <p:spPr bwMode="auto">
              <a:xfrm>
                <a:off x="7676" y="1381"/>
                <a:ext cx="30" cy="27"/>
              </a:xfrm>
              <a:custGeom>
                <a:avLst/>
                <a:gdLst>
                  <a:gd name="T0" fmla="*/ 8 w 12"/>
                  <a:gd name="T1" fmla="*/ 11 h 11"/>
                  <a:gd name="T2" fmla="*/ 5 w 12"/>
                  <a:gd name="T3" fmla="*/ 11 h 11"/>
                  <a:gd name="T4" fmla="*/ 2 w 12"/>
                  <a:gd name="T5" fmla="*/ 8 h 11"/>
                  <a:gd name="T6" fmla="*/ 1 w 12"/>
                  <a:gd name="T7" fmla="*/ 3 h 11"/>
                  <a:gd name="T8" fmla="*/ 7 w 12"/>
                  <a:gd name="T9" fmla="*/ 2 h 11"/>
                  <a:gd name="T10" fmla="*/ 10 w 12"/>
                  <a:gd name="T11" fmla="*/ 4 h 11"/>
                  <a:gd name="T12" fmla="*/ 12 w 12"/>
                  <a:gd name="T13" fmla="*/ 7 h 11"/>
                  <a:gd name="T14" fmla="*/ 11 w 12"/>
                  <a:gd name="T15" fmla="*/ 10 h 11"/>
                  <a:gd name="T16" fmla="*/ 8 w 12"/>
                  <a:gd name="T1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1">
                    <a:moveTo>
                      <a:pt x="8" y="11"/>
                    </a:moveTo>
                    <a:cubicBezTo>
                      <a:pt x="7" y="11"/>
                      <a:pt x="6" y="11"/>
                      <a:pt x="5" y="11"/>
                    </a:cubicBezTo>
                    <a:cubicBezTo>
                      <a:pt x="2" y="8"/>
                      <a:pt x="2" y="8"/>
                      <a:pt x="2" y="8"/>
                    </a:cubicBezTo>
                    <a:cubicBezTo>
                      <a:pt x="0" y="7"/>
                      <a:pt x="0" y="4"/>
                      <a:pt x="1" y="3"/>
                    </a:cubicBezTo>
                    <a:cubicBezTo>
                      <a:pt x="3" y="1"/>
                      <a:pt x="5" y="0"/>
                      <a:pt x="7" y="2"/>
                    </a:cubicBezTo>
                    <a:cubicBezTo>
                      <a:pt x="10" y="4"/>
                      <a:pt x="10" y="4"/>
                      <a:pt x="10" y="4"/>
                    </a:cubicBezTo>
                    <a:cubicBezTo>
                      <a:pt x="11" y="5"/>
                      <a:pt x="11" y="6"/>
                      <a:pt x="12" y="7"/>
                    </a:cubicBezTo>
                    <a:cubicBezTo>
                      <a:pt x="12" y="8"/>
                      <a:pt x="11" y="9"/>
                      <a:pt x="11" y="10"/>
                    </a:cubicBezTo>
                    <a:cubicBezTo>
                      <a:pt x="10" y="11"/>
                      <a:pt x="9" y="11"/>
                      <a:pt x="8"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74C55"/>
                  </a:solidFill>
                  <a:effectLst/>
                  <a:uLnTx/>
                  <a:uFillTx/>
                  <a:latin typeface="Calibri"/>
                  <a:ea typeface="+mn-ea"/>
                  <a:cs typeface="+mn-cs"/>
                </a:endParaRPr>
              </a:p>
            </p:txBody>
          </p:sp>
          <p:sp>
            <p:nvSpPr>
              <p:cNvPr id="43" name="Freeform 29"/>
              <p:cNvSpPr>
                <a:spLocks/>
              </p:cNvSpPr>
              <p:nvPr/>
            </p:nvSpPr>
            <p:spPr bwMode="auto">
              <a:xfrm>
                <a:off x="7683" y="1173"/>
                <a:ext cx="121" cy="213"/>
              </a:xfrm>
              <a:custGeom>
                <a:avLst/>
                <a:gdLst>
                  <a:gd name="T0" fmla="*/ 2 w 49"/>
                  <a:gd name="T1" fmla="*/ 87 h 87"/>
                  <a:gd name="T2" fmla="*/ 0 w 49"/>
                  <a:gd name="T3" fmla="*/ 85 h 87"/>
                  <a:gd name="T4" fmla="*/ 2 w 49"/>
                  <a:gd name="T5" fmla="*/ 83 h 87"/>
                  <a:gd name="T6" fmla="*/ 45 w 49"/>
                  <a:gd name="T7" fmla="*/ 7 h 87"/>
                  <a:gd name="T8" fmla="*/ 45 w 49"/>
                  <a:gd name="T9" fmla="*/ 5 h 87"/>
                  <a:gd name="T10" fmla="*/ 43 w 49"/>
                  <a:gd name="T11" fmla="*/ 4 h 87"/>
                  <a:gd name="T12" fmla="*/ 37 w 49"/>
                  <a:gd name="T13" fmla="*/ 4 h 87"/>
                  <a:gd name="T14" fmla="*/ 37 w 49"/>
                  <a:gd name="T15" fmla="*/ 4 h 87"/>
                  <a:gd name="T16" fmla="*/ 35 w 49"/>
                  <a:gd name="T17" fmla="*/ 6 h 87"/>
                  <a:gd name="T18" fmla="*/ 18 w 49"/>
                  <a:gd name="T19" fmla="*/ 23 h 87"/>
                  <a:gd name="T20" fmla="*/ 16 w 49"/>
                  <a:gd name="T21" fmla="*/ 22 h 87"/>
                  <a:gd name="T22" fmla="*/ 17 w 49"/>
                  <a:gd name="T23" fmla="*/ 19 h 87"/>
                  <a:gd name="T24" fmla="*/ 31 w 49"/>
                  <a:gd name="T25" fmla="*/ 5 h 87"/>
                  <a:gd name="T26" fmla="*/ 37 w 49"/>
                  <a:gd name="T27" fmla="*/ 0 h 87"/>
                  <a:gd name="T28" fmla="*/ 37 w 49"/>
                  <a:gd name="T29" fmla="*/ 0 h 87"/>
                  <a:gd name="T30" fmla="*/ 43 w 49"/>
                  <a:gd name="T31" fmla="*/ 0 h 87"/>
                  <a:gd name="T32" fmla="*/ 47 w 49"/>
                  <a:gd name="T33" fmla="*/ 2 h 87"/>
                  <a:gd name="T34" fmla="*/ 49 w 49"/>
                  <a:gd name="T35" fmla="*/ 7 h 87"/>
                  <a:gd name="T36" fmla="*/ 41 w 49"/>
                  <a:gd name="T37" fmla="*/ 53 h 87"/>
                  <a:gd name="T38" fmla="*/ 3 w 49"/>
                  <a:gd name="T39" fmla="*/ 87 h 87"/>
                  <a:gd name="T40" fmla="*/ 2 w 49"/>
                  <a:gd name="T41"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87">
                    <a:moveTo>
                      <a:pt x="2" y="87"/>
                    </a:moveTo>
                    <a:cubicBezTo>
                      <a:pt x="1" y="87"/>
                      <a:pt x="1" y="86"/>
                      <a:pt x="0" y="85"/>
                    </a:cubicBezTo>
                    <a:cubicBezTo>
                      <a:pt x="0" y="84"/>
                      <a:pt x="1" y="83"/>
                      <a:pt x="2" y="83"/>
                    </a:cubicBezTo>
                    <a:cubicBezTo>
                      <a:pt x="30" y="75"/>
                      <a:pt x="44" y="50"/>
                      <a:pt x="45" y="7"/>
                    </a:cubicBezTo>
                    <a:cubicBezTo>
                      <a:pt x="45" y="6"/>
                      <a:pt x="45" y="5"/>
                      <a:pt x="45" y="5"/>
                    </a:cubicBezTo>
                    <a:cubicBezTo>
                      <a:pt x="44" y="4"/>
                      <a:pt x="43" y="4"/>
                      <a:pt x="43" y="4"/>
                    </a:cubicBezTo>
                    <a:cubicBezTo>
                      <a:pt x="37" y="4"/>
                      <a:pt x="37" y="4"/>
                      <a:pt x="37" y="4"/>
                    </a:cubicBezTo>
                    <a:cubicBezTo>
                      <a:pt x="37" y="4"/>
                      <a:pt x="37" y="4"/>
                      <a:pt x="37" y="4"/>
                    </a:cubicBezTo>
                    <a:cubicBezTo>
                      <a:pt x="36" y="4"/>
                      <a:pt x="35" y="5"/>
                      <a:pt x="35" y="6"/>
                    </a:cubicBezTo>
                    <a:cubicBezTo>
                      <a:pt x="34" y="10"/>
                      <a:pt x="30" y="17"/>
                      <a:pt x="18" y="23"/>
                    </a:cubicBezTo>
                    <a:cubicBezTo>
                      <a:pt x="17" y="23"/>
                      <a:pt x="16" y="23"/>
                      <a:pt x="16" y="22"/>
                    </a:cubicBezTo>
                    <a:cubicBezTo>
                      <a:pt x="15" y="21"/>
                      <a:pt x="16" y="19"/>
                      <a:pt x="17" y="19"/>
                    </a:cubicBezTo>
                    <a:cubicBezTo>
                      <a:pt x="27" y="14"/>
                      <a:pt x="30" y="8"/>
                      <a:pt x="31" y="5"/>
                    </a:cubicBezTo>
                    <a:cubicBezTo>
                      <a:pt x="32" y="2"/>
                      <a:pt x="34" y="0"/>
                      <a:pt x="37" y="0"/>
                    </a:cubicBezTo>
                    <a:cubicBezTo>
                      <a:pt x="37" y="0"/>
                      <a:pt x="37" y="0"/>
                      <a:pt x="37" y="0"/>
                    </a:cubicBezTo>
                    <a:cubicBezTo>
                      <a:pt x="43" y="0"/>
                      <a:pt x="43" y="0"/>
                      <a:pt x="43" y="0"/>
                    </a:cubicBezTo>
                    <a:cubicBezTo>
                      <a:pt x="45" y="0"/>
                      <a:pt x="46" y="1"/>
                      <a:pt x="47" y="2"/>
                    </a:cubicBezTo>
                    <a:cubicBezTo>
                      <a:pt x="49" y="3"/>
                      <a:pt x="49" y="5"/>
                      <a:pt x="49" y="7"/>
                    </a:cubicBezTo>
                    <a:cubicBezTo>
                      <a:pt x="49" y="26"/>
                      <a:pt x="46" y="41"/>
                      <a:pt x="41" y="53"/>
                    </a:cubicBezTo>
                    <a:cubicBezTo>
                      <a:pt x="33" y="70"/>
                      <a:pt x="20" y="82"/>
                      <a:pt x="3" y="87"/>
                    </a:cubicBezTo>
                    <a:cubicBezTo>
                      <a:pt x="3" y="87"/>
                      <a:pt x="2" y="87"/>
                      <a:pt x="2"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74C55"/>
                  </a:solidFill>
                  <a:effectLst/>
                  <a:uLnTx/>
                  <a:uFillTx/>
                  <a:latin typeface="Calibri"/>
                  <a:ea typeface="+mn-ea"/>
                  <a:cs typeface="+mn-cs"/>
                </a:endParaRPr>
              </a:p>
            </p:txBody>
          </p:sp>
          <p:sp>
            <p:nvSpPr>
              <p:cNvPr id="44" name="Freeform 30"/>
              <p:cNvSpPr>
                <a:spLocks/>
              </p:cNvSpPr>
              <p:nvPr/>
            </p:nvSpPr>
            <p:spPr bwMode="auto">
              <a:xfrm>
                <a:off x="7679" y="1168"/>
                <a:ext cx="130" cy="223"/>
              </a:xfrm>
              <a:custGeom>
                <a:avLst/>
                <a:gdLst>
                  <a:gd name="T0" fmla="*/ 4 w 53"/>
                  <a:gd name="T1" fmla="*/ 91 h 91"/>
                  <a:gd name="T2" fmla="*/ 0 w 53"/>
                  <a:gd name="T3" fmla="*/ 88 h 91"/>
                  <a:gd name="T4" fmla="*/ 3 w 53"/>
                  <a:gd name="T5" fmla="*/ 83 h 91"/>
                  <a:gd name="T6" fmla="*/ 45 w 53"/>
                  <a:gd name="T7" fmla="*/ 9 h 91"/>
                  <a:gd name="T8" fmla="*/ 45 w 53"/>
                  <a:gd name="T9" fmla="*/ 6 h 91"/>
                  <a:gd name="T10" fmla="*/ 45 w 53"/>
                  <a:gd name="T11" fmla="*/ 8 h 91"/>
                  <a:gd name="T12" fmla="*/ 39 w 53"/>
                  <a:gd name="T13" fmla="*/ 8 h 91"/>
                  <a:gd name="T14" fmla="*/ 21 w 53"/>
                  <a:gd name="T15" fmla="*/ 26 h 91"/>
                  <a:gd name="T16" fmla="*/ 18 w 53"/>
                  <a:gd name="T17" fmla="*/ 26 h 91"/>
                  <a:gd name="T18" fmla="*/ 16 w 53"/>
                  <a:gd name="T19" fmla="*/ 24 h 91"/>
                  <a:gd name="T20" fmla="*/ 16 w 53"/>
                  <a:gd name="T21" fmla="*/ 21 h 91"/>
                  <a:gd name="T22" fmla="*/ 18 w 53"/>
                  <a:gd name="T23" fmla="*/ 19 h 91"/>
                  <a:gd name="T24" fmla="*/ 31 w 53"/>
                  <a:gd name="T25" fmla="*/ 6 h 91"/>
                  <a:gd name="T26" fmla="*/ 39 w 53"/>
                  <a:gd name="T27" fmla="*/ 0 h 91"/>
                  <a:gd name="T28" fmla="*/ 45 w 53"/>
                  <a:gd name="T29" fmla="*/ 0 h 91"/>
                  <a:gd name="T30" fmla="*/ 51 w 53"/>
                  <a:gd name="T31" fmla="*/ 3 h 91"/>
                  <a:gd name="T32" fmla="*/ 53 w 53"/>
                  <a:gd name="T33" fmla="*/ 9 h 91"/>
                  <a:gd name="T34" fmla="*/ 44 w 53"/>
                  <a:gd name="T35" fmla="*/ 56 h 91"/>
                  <a:gd name="T36" fmla="*/ 5 w 53"/>
                  <a:gd name="T37" fmla="*/ 91 h 91"/>
                  <a:gd name="T38" fmla="*/ 4 w 53"/>
                  <a:gd name="T39"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 h="91">
                    <a:moveTo>
                      <a:pt x="4" y="91"/>
                    </a:moveTo>
                    <a:cubicBezTo>
                      <a:pt x="2" y="91"/>
                      <a:pt x="1" y="90"/>
                      <a:pt x="0" y="88"/>
                    </a:cubicBezTo>
                    <a:cubicBezTo>
                      <a:pt x="0" y="86"/>
                      <a:pt x="1" y="84"/>
                      <a:pt x="3" y="83"/>
                    </a:cubicBezTo>
                    <a:cubicBezTo>
                      <a:pt x="31" y="75"/>
                      <a:pt x="44" y="51"/>
                      <a:pt x="45" y="9"/>
                    </a:cubicBezTo>
                    <a:cubicBezTo>
                      <a:pt x="45" y="6"/>
                      <a:pt x="45" y="6"/>
                      <a:pt x="45" y="6"/>
                    </a:cubicBezTo>
                    <a:cubicBezTo>
                      <a:pt x="45" y="8"/>
                      <a:pt x="45" y="8"/>
                      <a:pt x="45" y="8"/>
                    </a:cubicBezTo>
                    <a:cubicBezTo>
                      <a:pt x="39" y="8"/>
                      <a:pt x="39" y="8"/>
                      <a:pt x="39" y="8"/>
                    </a:cubicBezTo>
                    <a:cubicBezTo>
                      <a:pt x="37" y="13"/>
                      <a:pt x="33" y="21"/>
                      <a:pt x="21" y="26"/>
                    </a:cubicBezTo>
                    <a:cubicBezTo>
                      <a:pt x="20" y="27"/>
                      <a:pt x="19" y="27"/>
                      <a:pt x="18" y="26"/>
                    </a:cubicBezTo>
                    <a:cubicBezTo>
                      <a:pt x="17" y="26"/>
                      <a:pt x="16" y="25"/>
                      <a:pt x="16" y="24"/>
                    </a:cubicBezTo>
                    <a:cubicBezTo>
                      <a:pt x="15" y="23"/>
                      <a:pt x="15" y="22"/>
                      <a:pt x="16" y="21"/>
                    </a:cubicBezTo>
                    <a:cubicBezTo>
                      <a:pt x="16" y="20"/>
                      <a:pt x="17" y="20"/>
                      <a:pt x="18" y="19"/>
                    </a:cubicBezTo>
                    <a:cubicBezTo>
                      <a:pt x="27" y="15"/>
                      <a:pt x="30" y="9"/>
                      <a:pt x="31" y="6"/>
                    </a:cubicBezTo>
                    <a:cubicBezTo>
                      <a:pt x="32" y="3"/>
                      <a:pt x="35" y="0"/>
                      <a:pt x="39" y="0"/>
                    </a:cubicBezTo>
                    <a:cubicBezTo>
                      <a:pt x="45" y="0"/>
                      <a:pt x="45" y="0"/>
                      <a:pt x="45" y="0"/>
                    </a:cubicBezTo>
                    <a:cubicBezTo>
                      <a:pt x="47" y="0"/>
                      <a:pt x="49" y="1"/>
                      <a:pt x="51" y="3"/>
                    </a:cubicBezTo>
                    <a:cubicBezTo>
                      <a:pt x="52" y="4"/>
                      <a:pt x="53" y="7"/>
                      <a:pt x="53" y="9"/>
                    </a:cubicBezTo>
                    <a:cubicBezTo>
                      <a:pt x="53" y="28"/>
                      <a:pt x="50" y="43"/>
                      <a:pt x="44" y="56"/>
                    </a:cubicBezTo>
                    <a:cubicBezTo>
                      <a:pt x="36" y="74"/>
                      <a:pt x="23" y="85"/>
                      <a:pt x="5" y="91"/>
                    </a:cubicBezTo>
                    <a:cubicBezTo>
                      <a:pt x="5" y="91"/>
                      <a:pt x="5" y="91"/>
                      <a:pt x="4"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74C55"/>
                  </a:solidFill>
                  <a:effectLst/>
                  <a:uLnTx/>
                  <a:uFillTx/>
                  <a:latin typeface="Calibri"/>
                  <a:ea typeface="+mn-ea"/>
                  <a:cs typeface="+mn-cs"/>
                </a:endParaRPr>
              </a:p>
            </p:txBody>
          </p:sp>
          <p:sp>
            <p:nvSpPr>
              <p:cNvPr id="45" name="Freeform 31"/>
              <p:cNvSpPr>
                <a:spLocks/>
              </p:cNvSpPr>
              <p:nvPr/>
            </p:nvSpPr>
            <p:spPr bwMode="auto">
              <a:xfrm>
                <a:off x="7448" y="1173"/>
                <a:ext cx="120" cy="213"/>
              </a:xfrm>
              <a:custGeom>
                <a:avLst/>
                <a:gdLst>
                  <a:gd name="T0" fmla="*/ 47 w 49"/>
                  <a:gd name="T1" fmla="*/ 87 h 87"/>
                  <a:gd name="T2" fmla="*/ 47 w 49"/>
                  <a:gd name="T3" fmla="*/ 87 h 87"/>
                  <a:gd name="T4" fmla="*/ 9 w 49"/>
                  <a:gd name="T5" fmla="*/ 53 h 87"/>
                  <a:gd name="T6" fmla="*/ 0 w 49"/>
                  <a:gd name="T7" fmla="*/ 7 h 87"/>
                  <a:gd name="T8" fmla="*/ 2 w 49"/>
                  <a:gd name="T9" fmla="*/ 2 h 87"/>
                  <a:gd name="T10" fmla="*/ 6 w 49"/>
                  <a:gd name="T11" fmla="*/ 0 h 87"/>
                  <a:gd name="T12" fmla="*/ 6 w 49"/>
                  <a:gd name="T13" fmla="*/ 0 h 87"/>
                  <a:gd name="T14" fmla="*/ 12 w 49"/>
                  <a:gd name="T15" fmla="*/ 0 h 87"/>
                  <a:gd name="T16" fmla="*/ 18 w 49"/>
                  <a:gd name="T17" fmla="*/ 5 h 87"/>
                  <a:gd name="T18" fmla="*/ 33 w 49"/>
                  <a:gd name="T19" fmla="*/ 19 h 87"/>
                  <a:gd name="T20" fmla="*/ 34 w 49"/>
                  <a:gd name="T21" fmla="*/ 22 h 87"/>
                  <a:gd name="T22" fmla="*/ 31 w 49"/>
                  <a:gd name="T23" fmla="*/ 23 h 87"/>
                  <a:gd name="T24" fmla="*/ 14 w 49"/>
                  <a:gd name="T25" fmla="*/ 6 h 87"/>
                  <a:gd name="T26" fmla="*/ 12 w 49"/>
                  <a:gd name="T27" fmla="*/ 4 h 87"/>
                  <a:gd name="T28" fmla="*/ 6 w 49"/>
                  <a:gd name="T29" fmla="*/ 4 h 87"/>
                  <a:gd name="T30" fmla="*/ 5 w 49"/>
                  <a:gd name="T31" fmla="*/ 5 h 87"/>
                  <a:gd name="T32" fmla="*/ 4 w 49"/>
                  <a:gd name="T33" fmla="*/ 7 h 87"/>
                  <a:gd name="T34" fmla="*/ 48 w 49"/>
                  <a:gd name="T35" fmla="*/ 83 h 87"/>
                  <a:gd name="T36" fmla="*/ 49 w 49"/>
                  <a:gd name="T37" fmla="*/ 86 h 87"/>
                  <a:gd name="T38" fmla="*/ 47 w 49"/>
                  <a:gd name="T39"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87">
                    <a:moveTo>
                      <a:pt x="47" y="87"/>
                    </a:moveTo>
                    <a:cubicBezTo>
                      <a:pt x="47" y="87"/>
                      <a:pt x="47" y="87"/>
                      <a:pt x="47" y="87"/>
                    </a:cubicBezTo>
                    <a:cubicBezTo>
                      <a:pt x="30" y="82"/>
                      <a:pt x="17" y="70"/>
                      <a:pt x="9" y="53"/>
                    </a:cubicBezTo>
                    <a:cubicBezTo>
                      <a:pt x="4" y="40"/>
                      <a:pt x="1" y="25"/>
                      <a:pt x="0" y="7"/>
                    </a:cubicBezTo>
                    <a:cubicBezTo>
                      <a:pt x="0" y="5"/>
                      <a:pt x="1" y="3"/>
                      <a:pt x="2" y="2"/>
                    </a:cubicBezTo>
                    <a:cubicBezTo>
                      <a:pt x="3" y="1"/>
                      <a:pt x="5" y="0"/>
                      <a:pt x="6" y="0"/>
                    </a:cubicBezTo>
                    <a:cubicBezTo>
                      <a:pt x="6" y="0"/>
                      <a:pt x="6" y="0"/>
                      <a:pt x="6" y="0"/>
                    </a:cubicBezTo>
                    <a:cubicBezTo>
                      <a:pt x="12" y="0"/>
                      <a:pt x="12" y="0"/>
                      <a:pt x="12" y="0"/>
                    </a:cubicBezTo>
                    <a:cubicBezTo>
                      <a:pt x="15" y="0"/>
                      <a:pt x="17" y="2"/>
                      <a:pt x="18" y="5"/>
                    </a:cubicBezTo>
                    <a:cubicBezTo>
                      <a:pt x="19" y="8"/>
                      <a:pt x="22" y="14"/>
                      <a:pt x="33" y="19"/>
                    </a:cubicBezTo>
                    <a:cubicBezTo>
                      <a:pt x="34" y="20"/>
                      <a:pt x="34" y="21"/>
                      <a:pt x="34" y="22"/>
                    </a:cubicBezTo>
                    <a:cubicBezTo>
                      <a:pt x="33" y="23"/>
                      <a:pt x="32" y="23"/>
                      <a:pt x="31" y="23"/>
                    </a:cubicBezTo>
                    <a:cubicBezTo>
                      <a:pt x="19" y="17"/>
                      <a:pt x="15" y="10"/>
                      <a:pt x="14" y="6"/>
                    </a:cubicBezTo>
                    <a:cubicBezTo>
                      <a:pt x="14" y="5"/>
                      <a:pt x="13" y="4"/>
                      <a:pt x="12" y="4"/>
                    </a:cubicBezTo>
                    <a:cubicBezTo>
                      <a:pt x="6" y="4"/>
                      <a:pt x="6" y="4"/>
                      <a:pt x="6" y="4"/>
                    </a:cubicBezTo>
                    <a:cubicBezTo>
                      <a:pt x="6" y="4"/>
                      <a:pt x="5" y="5"/>
                      <a:pt x="5" y="5"/>
                    </a:cubicBezTo>
                    <a:cubicBezTo>
                      <a:pt x="4" y="5"/>
                      <a:pt x="4" y="6"/>
                      <a:pt x="4" y="7"/>
                    </a:cubicBezTo>
                    <a:cubicBezTo>
                      <a:pt x="5" y="36"/>
                      <a:pt x="13" y="73"/>
                      <a:pt x="48" y="83"/>
                    </a:cubicBezTo>
                    <a:cubicBezTo>
                      <a:pt x="49" y="84"/>
                      <a:pt x="49" y="85"/>
                      <a:pt x="49" y="86"/>
                    </a:cubicBezTo>
                    <a:cubicBezTo>
                      <a:pt x="49" y="87"/>
                      <a:pt x="48" y="87"/>
                      <a:pt x="47"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74C55"/>
                  </a:solidFill>
                  <a:effectLst/>
                  <a:uLnTx/>
                  <a:uFillTx/>
                  <a:latin typeface="Calibri"/>
                  <a:ea typeface="+mn-ea"/>
                  <a:cs typeface="+mn-cs"/>
                </a:endParaRPr>
              </a:p>
            </p:txBody>
          </p:sp>
          <p:sp>
            <p:nvSpPr>
              <p:cNvPr id="46" name="Freeform 32"/>
              <p:cNvSpPr>
                <a:spLocks noEditPoints="1"/>
              </p:cNvSpPr>
              <p:nvPr/>
            </p:nvSpPr>
            <p:spPr bwMode="auto">
              <a:xfrm>
                <a:off x="7443" y="1168"/>
                <a:ext cx="132" cy="223"/>
              </a:xfrm>
              <a:custGeom>
                <a:avLst/>
                <a:gdLst>
                  <a:gd name="T0" fmla="*/ 49 w 54"/>
                  <a:gd name="T1" fmla="*/ 91 h 91"/>
                  <a:gd name="T2" fmla="*/ 48 w 54"/>
                  <a:gd name="T3" fmla="*/ 91 h 91"/>
                  <a:gd name="T4" fmla="*/ 10 w 54"/>
                  <a:gd name="T5" fmla="*/ 56 h 91"/>
                  <a:gd name="T6" fmla="*/ 0 w 54"/>
                  <a:gd name="T7" fmla="*/ 9 h 91"/>
                  <a:gd name="T8" fmla="*/ 2 w 54"/>
                  <a:gd name="T9" fmla="*/ 3 h 91"/>
                  <a:gd name="T10" fmla="*/ 8 w 54"/>
                  <a:gd name="T11" fmla="*/ 0 h 91"/>
                  <a:gd name="T12" fmla="*/ 14 w 54"/>
                  <a:gd name="T13" fmla="*/ 0 h 91"/>
                  <a:gd name="T14" fmla="*/ 22 w 54"/>
                  <a:gd name="T15" fmla="*/ 6 h 91"/>
                  <a:gd name="T16" fmla="*/ 36 w 54"/>
                  <a:gd name="T17" fmla="*/ 19 h 91"/>
                  <a:gd name="T18" fmla="*/ 38 w 54"/>
                  <a:gd name="T19" fmla="*/ 25 h 91"/>
                  <a:gd name="T20" fmla="*/ 36 w 54"/>
                  <a:gd name="T21" fmla="*/ 27 h 91"/>
                  <a:gd name="T22" fmla="*/ 32 w 54"/>
                  <a:gd name="T23" fmla="*/ 27 h 91"/>
                  <a:gd name="T24" fmla="*/ 14 w 54"/>
                  <a:gd name="T25" fmla="*/ 9 h 91"/>
                  <a:gd name="T26" fmla="*/ 14 w 54"/>
                  <a:gd name="T27" fmla="*/ 8 h 91"/>
                  <a:gd name="T28" fmla="*/ 8 w 54"/>
                  <a:gd name="T29" fmla="*/ 8 h 91"/>
                  <a:gd name="T30" fmla="*/ 6 w 54"/>
                  <a:gd name="T31" fmla="*/ 9 h 91"/>
                  <a:gd name="T32" fmla="*/ 8 w 54"/>
                  <a:gd name="T33" fmla="*/ 9 h 91"/>
                  <a:gd name="T34" fmla="*/ 50 w 54"/>
                  <a:gd name="T35" fmla="*/ 83 h 91"/>
                  <a:gd name="T36" fmla="*/ 53 w 54"/>
                  <a:gd name="T37" fmla="*/ 88 h 91"/>
                  <a:gd name="T38" fmla="*/ 49 w 54"/>
                  <a:gd name="T39" fmla="*/ 91 h 91"/>
                  <a:gd name="T40" fmla="*/ 49 w 54"/>
                  <a:gd name="T41" fmla="*/ 87 h 91"/>
                  <a:gd name="T42" fmla="*/ 49 w 54"/>
                  <a:gd name="T43" fmla="*/ 87 h 91"/>
                  <a:gd name="T44" fmla="*/ 49 w 54"/>
                  <a:gd name="T45" fmla="*/ 8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4" h="91">
                    <a:moveTo>
                      <a:pt x="49" y="91"/>
                    </a:moveTo>
                    <a:cubicBezTo>
                      <a:pt x="49" y="91"/>
                      <a:pt x="48" y="91"/>
                      <a:pt x="48" y="91"/>
                    </a:cubicBezTo>
                    <a:cubicBezTo>
                      <a:pt x="31" y="86"/>
                      <a:pt x="18" y="74"/>
                      <a:pt x="10" y="56"/>
                    </a:cubicBezTo>
                    <a:cubicBezTo>
                      <a:pt x="4" y="43"/>
                      <a:pt x="1" y="27"/>
                      <a:pt x="0" y="9"/>
                    </a:cubicBezTo>
                    <a:cubicBezTo>
                      <a:pt x="0" y="7"/>
                      <a:pt x="1" y="4"/>
                      <a:pt x="2" y="3"/>
                    </a:cubicBezTo>
                    <a:cubicBezTo>
                      <a:pt x="4" y="1"/>
                      <a:pt x="6" y="0"/>
                      <a:pt x="8" y="0"/>
                    </a:cubicBezTo>
                    <a:cubicBezTo>
                      <a:pt x="14" y="0"/>
                      <a:pt x="14" y="0"/>
                      <a:pt x="14" y="0"/>
                    </a:cubicBezTo>
                    <a:cubicBezTo>
                      <a:pt x="18" y="0"/>
                      <a:pt x="21" y="3"/>
                      <a:pt x="22" y="6"/>
                    </a:cubicBezTo>
                    <a:cubicBezTo>
                      <a:pt x="23" y="9"/>
                      <a:pt x="26" y="15"/>
                      <a:pt x="36" y="19"/>
                    </a:cubicBezTo>
                    <a:cubicBezTo>
                      <a:pt x="38" y="20"/>
                      <a:pt x="39" y="23"/>
                      <a:pt x="38" y="25"/>
                    </a:cubicBezTo>
                    <a:cubicBezTo>
                      <a:pt x="37" y="26"/>
                      <a:pt x="37" y="26"/>
                      <a:pt x="36" y="27"/>
                    </a:cubicBezTo>
                    <a:cubicBezTo>
                      <a:pt x="35" y="27"/>
                      <a:pt x="33" y="27"/>
                      <a:pt x="32" y="27"/>
                    </a:cubicBezTo>
                    <a:cubicBezTo>
                      <a:pt x="20" y="21"/>
                      <a:pt x="16" y="13"/>
                      <a:pt x="14" y="9"/>
                    </a:cubicBezTo>
                    <a:cubicBezTo>
                      <a:pt x="14" y="8"/>
                      <a:pt x="14" y="8"/>
                      <a:pt x="14" y="8"/>
                    </a:cubicBezTo>
                    <a:cubicBezTo>
                      <a:pt x="8" y="8"/>
                      <a:pt x="8" y="8"/>
                      <a:pt x="8" y="8"/>
                    </a:cubicBezTo>
                    <a:cubicBezTo>
                      <a:pt x="6" y="9"/>
                      <a:pt x="6" y="9"/>
                      <a:pt x="6" y="9"/>
                    </a:cubicBezTo>
                    <a:cubicBezTo>
                      <a:pt x="8" y="9"/>
                      <a:pt x="8" y="9"/>
                      <a:pt x="8" y="9"/>
                    </a:cubicBezTo>
                    <a:cubicBezTo>
                      <a:pt x="9" y="37"/>
                      <a:pt x="17" y="73"/>
                      <a:pt x="50" y="83"/>
                    </a:cubicBezTo>
                    <a:cubicBezTo>
                      <a:pt x="53" y="84"/>
                      <a:pt x="54" y="86"/>
                      <a:pt x="53" y="88"/>
                    </a:cubicBezTo>
                    <a:cubicBezTo>
                      <a:pt x="53" y="90"/>
                      <a:pt x="51" y="91"/>
                      <a:pt x="49" y="91"/>
                    </a:cubicBezTo>
                    <a:close/>
                    <a:moveTo>
                      <a:pt x="49" y="87"/>
                    </a:moveTo>
                    <a:cubicBezTo>
                      <a:pt x="49" y="87"/>
                      <a:pt x="49" y="87"/>
                      <a:pt x="49" y="87"/>
                    </a:cubicBezTo>
                    <a:cubicBezTo>
                      <a:pt x="49" y="87"/>
                      <a:pt x="49" y="87"/>
                      <a:pt x="49"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74C55"/>
                  </a:solidFill>
                  <a:effectLst/>
                  <a:uLnTx/>
                  <a:uFillTx/>
                  <a:latin typeface="Calibri"/>
                  <a:ea typeface="+mn-ea"/>
                  <a:cs typeface="+mn-cs"/>
                </a:endParaRPr>
              </a:p>
            </p:txBody>
          </p:sp>
          <p:sp>
            <p:nvSpPr>
              <p:cNvPr id="47" name="Freeform 33"/>
              <p:cNvSpPr>
                <a:spLocks/>
              </p:cNvSpPr>
              <p:nvPr/>
            </p:nvSpPr>
            <p:spPr bwMode="auto">
              <a:xfrm>
                <a:off x="7524" y="1173"/>
                <a:ext cx="204" cy="382"/>
              </a:xfrm>
              <a:custGeom>
                <a:avLst/>
                <a:gdLst>
                  <a:gd name="T0" fmla="*/ 78 w 83"/>
                  <a:gd name="T1" fmla="*/ 156 h 156"/>
                  <a:gd name="T2" fmla="*/ 76 w 83"/>
                  <a:gd name="T3" fmla="*/ 154 h 156"/>
                  <a:gd name="T4" fmla="*/ 76 w 83"/>
                  <a:gd name="T5" fmla="*/ 149 h 156"/>
                  <a:gd name="T6" fmla="*/ 73 w 83"/>
                  <a:gd name="T7" fmla="*/ 143 h 156"/>
                  <a:gd name="T8" fmla="*/ 46 w 83"/>
                  <a:gd name="T9" fmla="*/ 118 h 156"/>
                  <a:gd name="T10" fmla="*/ 47 w 83"/>
                  <a:gd name="T11" fmla="*/ 115 h 156"/>
                  <a:gd name="T12" fmla="*/ 69 w 83"/>
                  <a:gd name="T13" fmla="*/ 74 h 156"/>
                  <a:gd name="T14" fmla="*/ 79 w 83"/>
                  <a:gd name="T15" fmla="*/ 7 h 156"/>
                  <a:gd name="T16" fmla="*/ 79 w 83"/>
                  <a:gd name="T17" fmla="*/ 5 h 156"/>
                  <a:gd name="T18" fmla="*/ 77 w 83"/>
                  <a:gd name="T19" fmla="*/ 4 h 156"/>
                  <a:gd name="T20" fmla="*/ 6 w 83"/>
                  <a:gd name="T21" fmla="*/ 4 h 156"/>
                  <a:gd name="T22" fmla="*/ 4 w 83"/>
                  <a:gd name="T23" fmla="*/ 5 h 156"/>
                  <a:gd name="T24" fmla="*/ 4 w 83"/>
                  <a:gd name="T25" fmla="*/ 7 h 156"/>
                  <a:gd name="T26" fmla="*/ 36 w 83"/>
                  <a:gd name="T27" fmla="*/ 115 h 156"/>
                  <a:gd name="T28" fmla="*/ 37 w 83"/>
                  <a:gd name="T29" fmla="*/ 118 h 156"/>
                  <a:gd name="T30" fmla="*/ 10 w 83"/>
                  <a:gd name="T31" fmla="*/ 143 h 156"/>
                  <a:gd name="T32" fmla="*/ 7 w 83"/>
                  <a:gd name="T33" fmla="*/ 149 h 156"/>
                  <a:gd name="T34" fmla="*/ 7 w 83"/>
                  <a:gd name="T35" fmla="*/ 154 h 156"/>
                  <a:gd name="T36" fmla="*/ 5 w 83"/>
                  <a:gd name="T37" fmla="*/ 156 h 156"/>
                  <a:gd name="T38" fmla="*/ 3 w 83"/>
                  <a:gd name="T39" fmla="*/ 154 h 156"/>
                  <a:gd name="T40" fmla="*/ 3 w 83"/>
                  <a:gd name="T41" fmla="*/ 149 h 156"/>
                  <a:gd name="T42" fmla="*/ 8 w 83"/>
                  <a:gd name="T43" fmla="*/ 140 h 156"/>
                  <a:gd name="T44" fmla="*/ 33 w 83"/>
                  <a:gd name="T45" fmla="*/ 117 h 156"/>
                  <a:gd name="T46" fmla="*/ 0 w 83"/>
                  <a:gd name="T47" fmla="*/ 7 h 156"/>
                  <a:gd name="T48" fmla="*/ 2 w 83"/>
                  <a:gd name="T49" fmla="*/ 2 h 156"/>
                  <a:gd name="T50" fmla="*/ 6 w 83"/>
                  <a:gd name="T51" fmla="*/ 0 h 156"/>
                  <a:gd name="T52" fmla="*/ 77 w 83"/>
                  <a:gd name="T53" fmla="*/ 0 h 156"/>
                  <a:gd name="T54" fmla="*/ 82 w 83"/>
                  <a:gd name="T55" fmla="*/ 2 h 156"/>
                  <a:gd name="T56" fmla="*/ 83 w 83"/>
                  <a:gd name="T57" fmla="*/ 7 h 156"/>
                  <a:gd name="T58" fmla="*/ 50 w 83"/>
                  <a:gd name="T59" fmla="*/ 117 h 156"/>
                  <a:gd name="T60" fmla="*/ 75 w 83"/>
                  <a:gd name="T61" fmla="*/ 140 h 156"/>
                  <a:gd name="T62" fmla="*/ 80 w 83"/>
                  <a:gd name="T63" fmla="*/ 149 h 156"/>
                  <a:gd name="T64" fmla="*/ 80 w 83"/>
                  <a:gd name="T65" fmla="*/ 154 h 156"/>
                  <a:gd name="T66" fmla="*/ 78 w 83"/>
                  <a:gd name="T67"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3" h="156">
                    <a:moveTo>
                      <a:pt x="78" y="156"/>
                    </a:moveTo>
                    <a:cubicBezTo>
                      <a:pt x="77" y="156"/>
                      <a:pt x="76" y="155"/>
                      <a:pt x="76" y="154"/>
                    </a:cubicBezTo>
                    <a:cubicBezTo>
                      <a:pt x="76" y="149"/>
                      <a:pt x="76" y="149"/>
                      <a:pt x="76" y="149"/>
                    </a:cubicBezTo>
                    <a:cubicBezTo>
                      <a:pt x="76" y="147"/>
                      <a:pt x="75" y="145"/>
                      <a:pt x="73" y="143"/>
                    </a:cubicBezTo>
                    <a:cubicBezTo>
                      <a:pt x="65" y="139"/>
                      <a:pt x="51" y="129"/>
                      <a:pt x="46" y="118"/>
                    </a:cubicBezTo>
                    <a:cubicBezTo>
                      <a:pt x="45" y="117"/>
                      <a:pt x="46" y="116"/>
                      <a:pt x="47" y="115"/>
                    </a:cubicBezTo>
                    <a:cubicBezTo>
                      <a:pt x="54" y="111"/>
                      <a:pt x="62" y="96"/>
                      <a:pt x="69" y="74"/>
                    </a:cubicBezTo>
                    <a:cubicBezTo>
                      <a:pt x="75" y="52"/>
                      <a:pt x="79" y="27"/>
                      <a:pt x="79" y="7"/>
                    </a:cubicBezTo>
                    <a:cubicBezTo>
                      <a:pt x="79" y="6"/>
                      <a:pt x="79" y="5"/>
                      <a:pt x="79" y="5"/>
                    </a:cubicBezTo>
                    <a:cubicBezTo>
                      <a:pt x="78" y="5"/>
                      <a:pt x="78" y="4"/>
                      <a:pt x="77" y="4"/>
                    </a:cubicBezTo>
                    <a:cubicBezTo>
                      <a:pt x="6" y="4"/>
                      <a:pt x="6" y="4"/>
                      <a:pt x="6" y="4"/>
                    </a:cubicBezTo>
                    <a:cubicBezTo>
                      <a:pt x="6" y="4"/>
                      <a:pt x="5" y="5"/>
                      <a:pt x="4" y="5"/>
                    </a:cubicBezTo>
                    <a:cubicBezTo>
                      <a:pt x="4" y="5"/>
                      <a:pt x="4" y="6"/>
                      <a:pt x="4" y="7"/>
                    </a:cubicBezTo>
                    <a:cubicBezTo>
                      <a:pt x="5" y="51"/>
                      <a:pt x="21" y="106"/>
                      <a:pt x="36" y="115"/>
                    </a:cubicBezTo>
                    <a:cubicBezTo>
                      <a:pt x="37" y="116"/>
                      <a:pt x="38" y="117"/>
                      <a:pt x="37" y="118"/>
                    </a:cubicBezTo>
                    <a:cubicBezTo>
                      <a:pt x="32" y="129"/>
                      <a:pt x="18" y="139"/>
                      <a:pt x="10" y="143"/>
                    </a:cubicBezTo>
                    <a:cubicBezTo>
                      <a:pt x="8" y="145"/>
                      <a:pt x="7" y="147"/>
                      <a:pt x="7" y="149"/>
                    </a:cubicBezTo>
                    <a:cubicBezTo>
                      <a:pt x="7" y="154"/>
                      <a:pt x="7" y="154"/>
                      <a:pt x="7" y="154"/>
                    </a:cubicBezTo>
                    <a:cubicBezTo>
                      <a:pt x="7" y="155"/>
                      <a:pt x="6" y="156"/>
                      <a:pt x="5" y="156"/>
                    </a:cubicBezTo>
                    <a:cubicBezTo>
                      <a:pt x="4" y="156"/>
                      <a:pt x="3" y="155"/>
                      <a:pt x="3" y="154"/>
                    </a:cubicBezTo>
                    <a:cubicBezTo>
                      <a:pt x="3" y="149"/>
                      <a:pt x="3" y="149"/>
                      <a:pt x="3" y="149"/>
                    </a:cubicBezTo>
                    <a:cubicBezTo>
                      <a:pt x="3" y="146"/>
                      <a:pt x="5" y="142"/>
                      <a:pt x="8" y="140"/>
                    </a:cubicBezTo>
                    <a:cubicBezTo>
                      <a:pt x="14" y="137"/>
                      <a:pt x="27" y="127"/>
                      <a:pt x="33" y="117"/>
                    </a:cubicBezTo>
                    <a:cubicBezTo>
                      <a:pt x="16" y="104"/>
                      <a:pt x="1" y="47"/>
                      <a:pt x="0" y="7"/>
                    </a:cubicBezTo>
                    <a:cubicBezTo>
                      <a:pt x="0" y="5"/>
                      <a:pt x="0" y="3"/>
                      <a:pt x="2" y="2"/>
                    </a:cubicBezTo>
                    <a:cubicBezTo>
                      <a:pt x="3" y="1"/>
                      <a:pt x="4" y="0"/>
                      <a:pt x="6" y="0"/>
                    </a:cubicBezTo>
                    <a:cubicBezTo>
                      <a:pt x="77" y="0"/>
                      <a:pt x="77" y="0"/>
                      <a:pt x="77" y="0"/>
                    </a:cubicBezTo>
                    <a:cubicBezTo>
                      <a:pt x="79" y="0"/>
                      <a:pt x="80" y="1"/>
                      <a:pt x="82" y="2"/>
                    </a:cubicBezTo>
                    <a:cubicBezTo>
                      <a:pt x="83" y="3"/>
                      <a:pt x="83" y="5"/>
                      <a:pt x="83" y="7"/>
                    </a:cubicBezTo>
                    <a:cubicBezTo>
                      <a:pt x="82" y="48"/>
                      <a:pt x="67" y="105"/>
                      <a:pt x="50" y="117"/>
                    </a:cubicBezTo>
                    <a:cubicBezTo>
                      <a:pt x="56" y="128"/>
                      <a:pt x="69" y="137"/>
                      <a:pt x="75" y="140"/>
                    </a:cubicBezTo>
                    <a:cubicBezTo>
                      <a:pt x="78" y="142"/>
                      <a:pt x="80" y="146"/>
                      <a:pt x="80" y="149"/>
                    </a:cubicBezTo>
                    <a:cubicBezTo>
                      <a:pt x="80" y="154"/>
                      <a:pt x="80" y="154"/>
                      <a:pt x="80" y="154"/>
                    </a:cubicBezTo>
                    <a:cubicBezTo>
                      <a:pt x="80" y="155"/>
                      <a:pt x="79" y="156"/>
                      <a:pt x="78" y="1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74C55"/>
                  </a:solidFill>
                  <a:effectLst/>
                  <a:uLnTx/>
                  <a:uFillTx/>
                  <a:latin typeface="Calibri"/>
                  <a:ea typeface="+mn-ea"/>
                  <a:cs typeface="+mn-cs"/>
                </a:endParaRPr>
              </a:p>
            </p:txBody>
          </p:sp>
          <p:sp>
            <p:nvSpPr>
              <p:cNvPr id="48" name="Freeform 34"/>
              <p:cNvSpPr>
                <a:spLocks noEditPoints="1"/>
              </p:cNvSpPr>
              <p:nvPr/>
            </p:nvSpPr>
            <p:spPr bwMode="auto">
              <a:xfrm>
                <a:off x="7519" y="1168"/>
                <a:ext cx="216" cy="392"/>
              </a:xfrm>
              <a:custGeom>
                <a:avLst/>
                <a:gdLst>
                  <a:gd name="T0" fmla="*/ 80 w 88"/>
                  <a:gd name="T1" fmla="*/ 160 h 160"/>
                  <a:gd name="T2" fmla="*/ 76 w 88"/>
                  <a:gd name="T3" fmla="*/ 156 h 160"/>
                  <a:gd name="T4" fmla="*/ 76 w 88"/>
                  <a:gd name="T5" fmla="*/ 151 h 160"/>
                  <a:gd name="T6" fmla="*/ 74 w 88"/>
                  <a:gd name="T7" fmla="*/ 147 h 160"/>
                  <a:gd name="T8" fmla="*/ 46 w 88"/>
                  <a:gd name="T9" fmla="*/ 121 h 160"/>
                  <a:gd name="T10" fmla="*/ 48 w 88"/>
                  <a:gd name="T11" fmla="*/ 115 h 160"/>
                  <a:gd name="T12" fmla="*/ 69 w 88"/>
                  <a:gd name="T13" fmla="*/ 75 h 160"/>
                  <a:gd name="T14" fmla="*/ 79 w 88"/>
                  <a:gd name="T15" fmla="*/ 9 h 160"/>
                  <a:gd name="T16" fmla="*/ 79 w 88"/>
                  <a:gd name="T17" fmla="*/ 8 h 160"/>
                  <a:gd name="T18" fmla="*/ 8 w 88"/>
                  <a:gd name="T19" fmla="*/ 8 h 160"/>
                  <a:gd name="T20" fmla="*/ 6 w 88"/>
                  <a:gd name="T21" fmla="*/ 9 h 160"/>
                  <a:gd name="T22" fmla="*/ 8 w 88"/>
                  <a:gd name="T23" fmla="*/ 9 h 160"/>
                  <a:gd name="T24" fmla="*/ 39 w 88"/>
                  <a:gd name="T25" fmla="*/ 115 h 160"/>
                  <a:gd name="T26" fmla="*/ 41 w 88"/>
                  <a:gd name="T27" fmla="*/ 120 h 160"/>
                  <a:gd name="T28" fmla="*/ 13 w 88"/>
                  <a:gd name="T29" fmla="*/ 147 h 160"/>
                  <a:gd name="T30" fmla="*/ 11 w 88"/>
                  <a:gd name="T31" fmla="*/ 151 h 160"/>
                  <a:gd name="T32" fmla="*/ 11 w 88"/>
                  <a:gd name="T33" fmla="*/ 156 h 160"/>
                  <a:gd name="T34" fmla="*/ 7 w 88"/>
                  <a:gd name="T35" fmla="*/ 160 h 160"/>
                  <a:gd name="T36" fmla="*/ 3 w 88"/>
                  <a:gd name="T37" fmla="*/ 156 h 160"/>
                  <a:gd name="T38" fmla="*/ 3 w 88"/>
                  <a:gd name="T39" fmla="*/ 151 h 160"/>
                  <a:gd name="T40" fmla="*/ 9 w 88"/>
                  <a:gd name="T41" fmla="*/ 140 h 160"/>
                  <a:gd name="T42" fmla="*/ 32 w 88"/>
                  <a:gd name="T43" fmla="*/ 120 h 160"/>
                  <a:gd name="T44" fmla="*/ 0 w 88"/>
                  <a:gd name="T45" fmla="*/ 9 h 160"/>
                  <a:gd name="T46" fmla="*/ 2 w 88"/>
                  <a:gd name="T47" fmla="*/ 3 h 160"/>
                  <a:gd name="T48" fmla="*/ 8 w 88"/>
                  <a:gd name="T49" fmla="*/ 0 h 160"/>
                  <a:gd name="T50" fmla="*/ 79 w 88"/>
                  <a:gd name="T51" fmla="*/ 0 h 160"/>
                  <a:gd name="T52" fmla="*/ 85 w 88"/>
                  <a:gd name="T53" fmla="*/ 3 h 160"/>
                  <a:gd name="T54" fmla="*/ 87 w 88"/>
                  <a:gd name="T55" fmla="*/ 9 h 160"/>
                  <a:gd name="T56" fmla="*/ 55 w 88"/>
                  <a:gd name="T57" fmla="*/ 120 h 160"/>
                  <a:gd name="T58" fmla="*/ 78 w 88"/>
                  <a:gd name="T59" fmla="*/ 140 h 160"/>
                  <a:gd name="T60" fmla="*/ 84 w 88"/>
                  <a:gd name="T61" fmla="*/ 151 h 160"/>
                  <a:gd name="T62" fmla="*/ 84 w 88"/>
                  <a:gd name="T63" fmla="*/ 156 h 160"/>
                  <a:gd name="T64" fmla="*/ 80 w 88"/>
                  <a:gd name="T65" fmla="*/ 160 h 160"/>
                  <a:gd name="T66" fmla="*/ 57 w 88"/>
                  <a:gd name="T67" fmla="*/ 129 h 160"/>
                  <a:gd name="T68" fmla="*/ 62 w 88"/>
                  <a:gd name="T69" fmla="*/ 134 h 160"/>
                  <a:gd name="T70" fmla="*/ 57 w 88"/>
                  <a:gd name="T71" fmla="*/ 129 h 160"/>
                  <a:gd name="T72" fmla="*/ 50 w 88"/>
                  <a:gd name="T73" fmla="*/ 119 h 160"/>
                  <a:gd name="T74" fmla="*/ 50 w 88"/>
                  <a:gd name="T75" fmla="*/ 119 h 160"/>
                  <a:gd name="T76" fmla="*/ 50 w 88"/>
                  <a:gd name="T77" fmla="*/ 119 h 160"/>
                  <a:gd name="T78" fmla="*/ 37 w 88"/>
                  <a:gd name="T79" fmla="*/ 118 h 160"/>
                  <a:gd name="T80" fmla="*/ 37 w 88"/>
                  <a:gd name="T81" fmla="*/ 119 h 160"/>
                  <a:gd name="T82" fmla="*/ 37 w 88"/>
                  <a:gd name="T83" fmla="*/ 119 h 160"/>
                  <a:gd name="T84" fmla="*/ 37 w 88"/>
                  <a:gd name="T85" fmla="*/ 11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8" h="160">
                    <a:moveTo>
                      <a:pt x="80" y="160"/>
                    </a:moveTo>
                    <a:cubicBezTo>
                      <a:pt x="78" y="160"/>
                      <a:pt x="76" y="158"/>
                      <a:pt x="76" y="156"/>
                    </a:cubicBezTo>
                    <a:cubicBezTo>
                      <a:pt x="76" y="151"/>
                      <a:pt x="76" y="151"/>
                      <a:pt x="76" y="151"/>
                    </a:cubicBezTo>
                    <a:cubicBezTo>
                      <a:pt x="76" y="150"/>
                      <a:pt x="75" y="148"/>
                      <a:pt x="74" y="147"/>
                    </a:cubicBezTo>
                    <a:cubicBezTo>
                      <a:pt x="66" y="142"/>
                      <a:pt x="52" y="132"/>
                      <a:pt x="46" y="121"/>
                    </a:cubicBezTo>
                    <a:cubicBezTo>
                      <a:pt x="45" y="119"/>
                      <a:pt x="46" y="116"/>
                      <a:pt x="48" y="115"/>
                    </a:cubicBezTo>
                    <a:cubicBezTo>
                      <a:pt x="54" y="111"/>
                      <a:pt x="62" y="96"/>
                      <a:pt x="69" y="75"/>
                    </a:cubicBezTo>
                    <a:cubicBezTo>
                      <a:pt x="75" y="54"/>
                      <a:pt x="79" y="29"/>
                      <a:pt x="79" y="9"/>
                    </a:cubicBezTo>
                    <a:cubicBezTo>
                      <a:pt x="79" y="8"/>
                      <a:pt x="79" y="8"/>
                      <a:pt x="79" y="8"/>
                    </a:cubicBezTo>
                    <a:cubicBezTo>
                      <a:pt x="8" y="8"/>
                      <a:pt x="8" y="8"/>
                      <a:pt x="8" y="8"/>
                    </a:cubicBezTo>
                    <a:cubicBezTo>
                      <a:pt x="6" y="9"/>
                      <a:pt x="6" y="9"/>
                      <a:pt x="6" y="9"/>
                    </a:cubicBezTo>
                    <a:cubicBezTo>
                      <a:pt x="8" y="9"/>
                      <a:pt x="8" y="9"/>
                      <a:pt x="8" y="9"/>
                    </a:cubicBezTo>
                    <a:cubicBezTo>
                      <a:pt x="9" y="52"/>
                      <a:pt x="25" y="107"/>
                      <a:pt x="39" y="115"/>
                    </a:cubicBezTo>
                    <a:cubicBezTo>
                      <a:pt x="41" y="116"/>
                      <a:pt x="42" y="119"/>
                      <a:pt x="41" y="120"/>
                    </a:cubicBezTo>
                    <a:cubicBezTo>
                      <a:pt x="35" y="132"/>
                      <a:pt x="21" y="142"/>
                      <a:pt x="13" y="147"/>
                    </a:cubicBezTo>
                    <a:cubicBezTo>
                      <a:pt x="12" y="148"/>
                      <a:pt x="11" y="150"/>
                      <a:pt x="11" y="151"/>
                    </a:cubicBezTo>
                    <a:cubicBezTo>
                      <a:pt x="11" y="156"/>
                      <a:pt x="11" y="156"/>
                      <a:pt x="11" y="156"/>
                    </a:cubicBezTo>
                    <a:cubicBezTo>
                      <a:pt x="11" y="158"/>
                      <a:pt x="9" y="160"/>
                      <a:pt x="7" y="160"/>
                    </a:cubicBezTo>
                    <a:cubicBezTo>
                      <a:pt x="5" y="160"/>
                      <a:pt x="3" y="158"/>
                      <a:pt x="3" y="156"/>
                    </a:cubicBezTo>
                    <a:cubicBezTo>
                      <a:pt x="3" y="151"/>
                      <a:pt x="3" y="151"/>
                      <a:pt x="3" y="151"/>
                    </a:cubicBezTo>
                    <a:cubicBezTo>
                      <a:pt x="3" y="147"/>
                      <a:pt x="5" y="143"/>
                      <a:pt x="9" y="140"/>
                    </a:cubicBezTo>
                    <a:cubicBezTo>
                      <a:pt x="14" y="137"/>
                      <a:pt x="26" y="129"/>
                      <a:pt x="32" y="120"/>
                    </a:cubicBezTo>
                    <a:cubicBezTo>
                      <a:pt x="15" y="104"/>
                      <a:pt x="1" y="48"/>
                      <a:pt x="0" y="9"/>
                    </a:cubicBezTo>
                    <a:cubicBezTo>
                      <a:pt x="0" y="7"/>
                      <a:pt x="1" y="4"/>
                      <a:pt x="2" y="3"/>
                    </a:cubicBezTo>
                    <a:cubicBezTo>
                      <a:pt x="4" y="1"/>
                      <a:pt x="6" y="0"/>
                      <a:pt x="8" y="0"/>
                    </a:cubicBezTo>
                    <a:cubicBezTo>
                      <a:pt x="79" y="0"/>
                      <a:pt x="79" y="0"/>
                      <a:pt x="79" y="0"/>
                    </a:cubicBezTo>
                    <a:cubicBezTo>
                      <a:pt x="81" y="0"/>
                      <a:pt x="84" y="1"/>
                      <a:pt x="85" y="3"/>
                    </a:cubicBezTo>
                    <a:cubicBezTo>
                      <a:pt x="87" y="4"/>
                      <a:pt x="88" y="7"/>
                      <a:pt x="87" y="9"/>
                    </a:cubicBezTo>
                    <a:cubicBezTo>
                      <a:pt x="86" y="49"/>
                      <a:pt x="72" y="105"/>
                      <a:pt x="55" y="120"/>
                    </a:cubicBezTo>
                    <a:cubicBezTo>
                      <a:pt x="61" y="129"/>
                      <a:pt x="73" y="137"/>
                      <a:pt x="78" y="140"/>
                    </a:cubicBezTo>
                    <a:cubicBezTo>
                      <a:pt x="82" y="143"/>
                      <a:pt x="84" y="147"/>
                      <a:pt x="84" y="151"/>
                    </a:cubicBezTo>
                    <a:cubicBezTo>
                      <a:pt x="84" y="156"/>
                      <a:pt x="84" y="156"/>
                      <a:pt x="84" y="156"/>
                    </a:cubicBezTo>
                    <a:cubicBezTo>
                      <a:pt x="84" y="158"/>
                      <a:pt x="82" y="160"/>
                      <a:pt x="80" y="160"/>
                    </a:cubicBezTo>
                    <a:close/>
                    <a:moveTo>
                      <a:pt x="57" y="129"/>
                    </a:moveTo>
                    <a:cubicBezTo>
                      <a:pt x="59" y="131"/>
                      <a:pt x="60" y="132"/>
                      <a:pt x="62" y="134"/>
                    </a:cubicBezTo>
                    <a:cubicBezTo>
                      <a:pt x="61" y="132"/>
                      <a:pt x="59" y="131"/>
                      <a:pt x="57" y="129"/>
                    </a:cubicBezTo>
                    <a:close/>
                    <a:moveTo>
                      <a:pt x="50" y="119"/>
                    </a:moveTo>
                    <a:cubicBezTo>
                      <a:pt x="50" y="119"/>
                      <a:pt x="50" y="119"/>
                      <a:pt x="50" y="119"/>
                    </a:cubicBezTo>
                    <a:cubicBezTo>
                      <a:pt x="50" y="119"/>
                      <a:pt x="50" y="119"/>
                      <a:pt x="50" y="119"/>
                    </a:cubicBezTo>
                    <a:close/>
                    <a:moveTo>
                      <a:pt x="37" y="118"/>
                    </a:moveTo>
                    <a:cubicBezTo>
                      <a:pt x="37" y="119"/>
                      <a:pt x="37" y="119"/>
                      <a:pt x="37" y="119"/>
                    </a:cubicBezTo>
                    <a:cubicBezTo>
                      <a:pt x="37" y="119"/>
                      <a:pt x="37" y="119"/>
                      <a:pt x="37" y="119"/>
                    </a:cubicBezTo>
                    <a:cubicBezTo>
                      <a:pt x="37" y="119"/>
                      <a:pt x="37" y="118"/>
                      <a:pt x="37"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74C55"/>
                  </a:solidFill>
                  <a:effectLst/>
                  <a:uLnTx/>
                  <a:uFillTx/>
                  <a:latin typeface="Calibri"/>
                  <a:ea typeface="+mn-ea"/>
                  <a:cs typeface="+mn-cs"/>
                </a:endParaRPr>
              </a:p>
            </p:txBody>
          </p:sp>
          <p:sp>
            <p:nvSpPr>
              <p:cNvPr id="49" name="Freeform 35"/>
              <p:cNvSpPr>
                <a:spLocks/>
              </p:cNvSpPr>
              <p:nvPr/>
            </p:nvSpPr>
            <p:spPr bwMode="auto">
              <a:xfrm>
                <a:off x="7585" y="1455"/>
                <a:ext cx="81" cy="7"/>
              </a:xfrm>
              <a:custGeom>
                <a:avLst/>
                <a:gdLst>
                  <a:gd name="T0" fmla="*/ 31 w 33"/>
                  <a:gd name="T1" fmla="*/ 3 h 3"/>
                  <a:gd name="T2" fmla="*/ 2 w 33"/>
                  <a:gd name="T3" fmla="*/ 3 h 3"/>
                  <a:gd name="T4" fmla="*/ 0 w 33"/>
                  <a:gd name="T5" fmla="*/ 1 h 3"/>
                  <a:gd name="T6" fmla="*/ 2 w 33"/>
                  <a:gd name="T7" fmla="*/ 0 h 3"/>
                  <a:gd name="T8" fmla="*/ 31 w 33"/>
                  <a:gd name="T9" fmla="*/ 0 h 3"/>
                  <a:gd name="T10" fmla="*/ 33 w 33"/>
                  <a:gd name="T11" fmla="*/ 1 h 3"/>
                  <a:gd name="T12" fmla="*/ 31 w 33"/>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33" h="3">
                    <a:moveTo>
                      <a:pt x="31" y="3"/>
                    </a:moveTo>
                    <a:cubicBezTo>
                      <a:pt x="2" y="3"/>
                      <a:pt x="2" y="3"/>
                      <a:pt x="2" y="3"/>
                    </a:cubicBezTo>
                    <a:cubicBezTo>
                      <a:pt x="1" y="3"/>
                      <a:pt x="0" y="3"/>
                      <a:pt x="0" y="1"/>
                    </a:cubicBezTo>
                    <a:cubicBezTo>
                      <a:pt x="0" y="0"/>
                      <a:pt x="1" y="0"/>
                      <a:pt x="2" y="0"/>
                    </a:cubicBezTo>
                    <a:cubicBezTo>
                      <a:pt x="31" y="0"/>
                      <a:pt x="31" y="0"/>
                      <a:pt x="31" y="0"/>
                    </a:cubicBezTo>
                    <a:cubicBezTo>
                      <a:pt x="33" y="0"/>
                      <a:pt x="33" y="0"/>
                      <a:pt x="33" y="1"/>
                    </a:cubicBezTo>
                    <a:cubicBezTo>
                      <a:pt x="33" y="3"/>
                      <a:pt x="33" y="3"/>
                      <a:pt x="3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74C55"/>
                  </a:solidFill>
                  <a:effectLst/>
                  <a:uLnTx/>
                  <a:uFillTx/>
                  <a:latin typeface="Calibri"/>
                  <a:ea typeface="+mn-ea"/>
                  <a:cs typeface="+mn-cs"/>
                </a:endParaRPr>
              </a:p>
            </p:txBody>
          </p:sp>
          <p:sp>
            <p:nvSpPr>
              <p:cNvPr id="50" name="Freeform 36"/>
              <p:cNvSpPr>
                <a:spLocks noEditPoints="1"/>
              </p:cNvSpPr>
              <p:nvPr/>
            </p:nvSpPr>
            <p:spPr bwMode="auto">
              <a:xfrm>
                <a:off x="7580" y="1450"/>
                <a:ext cx="91" cy="17"/>
              </a:xfrm>
              <a:custGeom>
                <a:avLst/>
                <a:gdLst>
                  <a:gd name="T0" fmla="*/ 33 w 37"/>
                  <a:gd name="T1" fmla="*/ 7 h 7"/>
                  <a:gd name="T2" fmla="*/ 4 w 37"/>
                  <a:gd name="T3" fmla="*/ 7 h 7"/>
                  <a:gd name="T4" fmla="*/ 0 w 37"/>
                  <a:gd name="T5" fmla="*/ 3 h 7"/>
                  <a:gd name="T6" fmla="*/ 4 w 37"/>
                  <a:gd name="T7" fmla="*/ 0 h 7"/>
                  <a:gd name="T8" fmla="*/ 33 w 37"/>
                  <a:gd name="T9" fmla="*/ 0 h 7"/>
                  <a:gd name="T10" fmla="*/ 37 w 37"/>
                  <a:gd name="T11" fmla="*/ 3 h 7"/>
                  <a:gd name="T12" fmla="*/ 33 w 37"/>
                  <a:gd name="T13" fmla="*/ 7 h 7"/>
                  <a:gd name="T14" fmla="*/ 33 w 37"/>
                  <a:gd name="T15" fmla="*/ 3 h 7"/>
                  <a:gd name="T16" fmla="*/ 33 w 37"/>
                  <a:gd name="T17" fmla="*/ 5 h 7"/>
                  <a:gd name="T18" fmla="*/ 33 w 37"/>
                  <a:gd name="T19" fmla="*/ 3 h 7"/>
                  <a:gd name="T20" fmla="*/ 33 w 37"/>
                  <a:gd name="T21"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7">
                    <a:moveTo>
                      <a:pt x="33" y="7"/>
                    </a:moveTo>
                    <a:cubicBezTo>
                      <a:pt x="4" y="7"/>
                      <a:pt x="4" y="7"/>
                      <a:pt x="4" y="7"/>
                    </a:cubicBezTo>
                    <a:cubicBezTo>
                      <a:pt x="2" y="7"/>
                      <a:pt x="0" y="6"/>
                      <a:pt x="0" y="3"/>
                    </a:cubicBezTo>
                    <a:cubicBezTo>
                      <a:pt x="0" y="1"/>
                      <a:pt x="2" y="0"/>
                      <a:pt x="4" y="0"/>
                    </a:cubicBezTo>
                    <a:cubicBezTo>
                      <a:pt x="33" y="0"/>
                      <a:pt x="33" y="0"/>
                      <a:pt x="33" y="0"/>
                    </a:cubicBezTo>
                    <a:cubicBezTo>
                      <a:pt x="36" y="0"/>
                      <a:pt x="37" y="1"/>
                      <a:pt x="37" y="3"/>
                    </a:cubicBezTo>
                    <a:cubicBezTo>
                      <a:pt x="37" y="6"/>
                      <a:pt x="36" y="7"/>
                      <a:pt x="33" y="7"/>
                    </a:cubicBezTo>
                    <a:close/>
                    <a:moveTo>
                      <a:pt x="33" y="3"/>
                    </a:moveTo>
                    <a:cubicBezTo>
                      <a:pt x="33" y="5"/>
                      <a:pt x="33" y="5"/>
                      <a:pt x="33" y="5"/>
                    </a:cubicBezTo>
                    <a:cubicBezTo>
                      <a:pt x="33" y="3"/>
                      <a:pt x="33" y="3"/>
                      <a:pt x="33" y="3"/>
                    </a:cubicBezTo>
                    <a:cubicBezTo>
                      <a:pt x="33" y="3"/>
                      <a:pt x="33" y="3"/>
                      <a:pt x="3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74C55"/>
                  </a:solidFill>
                  <a:effectLst/>
                  <a:uLnTx/>
                  <a:uFillTx/>
                  <a:latin typeface="Calibri"/>
                  <a:ea typeface="+mn-ea"/>
                  <a:cs typeface="+mn-cs"/>
                </a:endParaRPr>
              </a:p>
            </p:txBody>
          </p:sp>
          <p:sp>
            <p:nvSpPr>
              <p:cNvPr id="51" name="Freeform 37"/>
              <p:cNvSpPr>
                <a:spLocks noEditPoints="1"/>
              </p:cNvSpPr>
              <p:nvPr/>
            </p:nvSpPr>
            <p:spPr bwMode="auto">
              <a:xfrm>
                <a:off x="7494" y="1546"/>
                <a:ext cx="263" cy="63"/>
              </a:xfrm>
              <a:custGeom>
                <a:avLst/>
                <a:gdLst>
                  <a:gd name="T0" fmla="*/ 103 w 107"/>
                  <a:gd name="T1" fmla="*/ 26 h 26"/>
                  <a:gd name="T2" fmla="*/ 5 w 107"/>
                  <a:gd name="T3" fmla="*/ 26 h 26"/>
                  <a:gd name="T4" fmla="*/ 0 w 107"/>
                  <a:gd name="T5" fmla="*/ 21 h 26"/>
                  <a:gd name="T6" fmla="*/ 0 w 107"/>
                  <a:gd name="T7" fmla="*/ 5 h 26"/>
                  <a:gd name="T8" fmla="*/ 5 w 107"/>
                  <a:gd name="T9" fmla="*/ 0 h 26"/>
                  <a:gd name="T10" fmla="*/ 103 w 107"/>
                  <a:gd name="T11" fmla="*/ 0 h 26"/>
                  <a:gd name="T12" fmla="*/ 107 w 107"/>
                  <a:gd name="T13" fmla="*/ 5 h 26"/>
                  <a:gd name="T14" fmla="*/ 107 w 107"/>
                  <a:gd name="T15" fmla="*/ 21 h 26"/>
                  <a:gd name="T16" fmla="*/ 103 w 107"/>
                  <a:gd name="T17" fmla="*/ 26 h 26"/>
                  <a:gd name="T18" fmla="*/ 5 w 107"/>
                  <a:gd name="T19" fmla="*/ 4 h 26"/>
                  <a:gd name="T20" fmla="*/ 4 w 107"/>
                  <a:gd name="T21" fmla="*/ 5 h 26"/>
                  <a:gd name="T22" fmla="*/ 4 w 107"/>
                  <a:gd name="T23" fmla="*/ 21 h 26"/>
                  <a:gd name="T24" fmla="*/ 5 w 107"/>
                  <a:gd name="T25" fmla="*/ 22 h 26"/>
                  <a:gd name="T26" fmla="*/ 103 w 107"/>
                  <a:gd name="T27" fmla="*/ 22 h 26"/>
                  <a:gd name="T28" fmla="*/ 103 w 107"/>
                  <a:gd name="T29" fmla="*/ 21 h 26"/>
                  <a:gd name="T30" fmla="*/ 103 w 107"/>
                  <a:gd name="T31" fmla="*/ 5 h 26"/>
                  <a:gd name="T32" fmla="*/ 103 w 107"/>
                  <a:gd name="T33" fmla="*/ 4 h 26"/>
                  <a:gd name="T34" fmla="*/ 5 w 107"/>
                  <a:gd name="T35" fmla="*/ 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7" h="26">
                    <a:moveTo>
                      <a:pt x="103" y="26"/>
                    </a:moveTo>
                    <a:cubicBezTo>
                      <a:pt x="5" y="26"/>
                      <a:pt x="5" y="26"/>
                      <a:pt x="5" y="26"/>
                    </a:cubicBezTo>
                    <a:cubicBezTo>
                      <a:pt x="2" y="26"/>
                      <a:pt x="0" y="24"/>
                      <a:pt x="0" y="21"/>
                    </a:cubicBezTo>
                    <a:cubicBezTo>
                      <a:pt x="0" y="5"/>
                      <a:pt x="0" y="5"/>
                      <a:pt x="0" y="5"/>
                    </a:cubicBezTo>
                    <a:cubicBezTo>
                      <a:pt x="0" y="2"/>
                      <a:pt x="2" y="0"/>
                      <a:pt x="5" y="0"/>
                    </a:cubicBezTo>
                    <a:cubicBezTo>
                      <a:pt x="103" y="0"/>
                      <a:pt x="103" y="0"/>
                      <a:pt x="103" y="0"/>
                    </a:cubicBezTo>
                    <a:cubicBezTo>
                      <a:pt x="105" y="0"/>
                      <a:pt x="107" y="2"/>
                      <a:pt x="107" y="5"/>
                    </a:cubicBezTo>
                    <a:cubicBezTo>
                      <a:pt x="107" y="21"/>
                      <a:pt x="107" y="21"/>
                      <a:pt x="107" y="21"/>
                    </a:cubicBezTo>
                    <a:cubicBezTo>
                      <a:pt x="107" y="24"/>
                      <a:pt x="105" y="26"/>
                      <a:pt x="103" y="26"/>
                    </a:cubicBezTo>
                    <a:close/>
                    <a:moveTo>
                      <a:pt x="5" y="4"/>
                    </a:moveTo>
                    <a:cubicBezTo>
                      <a:pt x="4" y="4"/>
                      <a:pt x="4" y="4"/>
                      <a:pt x="4" y="5"/>
                    </a:cubicBezTo>
                    <a:cubicBezTo>
                      <a:pt x="4" y="21"/>
                      <a:pt x="4" y="21"/>
                      <a:pt x="4" y="21"/>
                    </a:cubicBezTo>
                    <a:cubicBezTo>
                      <a:pt x="4" y="22"/>
                      <a:pt x="4" y="22"/>
                      <a:pt x="5" y="22"/>
                    </a:cubicBezTo>
                    <a:cubicBezTo>
                      <a:pt x="103" y="22"/>
                      <a:pt x="103" y="22"/>
                      <a:pt x="103" y="22"/>
                    </a:cubicBezTo>
                    <a:cubicBezTo>
                      <a:pt x="103" y="22"/>
                      <a:pt x="103" y="22"/>
                      <a:pt x="103" y="21"/>
                    </a:cubicBezTo>
                    <a:cubicBezTo>
                      <a:pt x="103" y="5"/>
                      <a:pt x="103" y="5"/>
                      <a:pt x="103" y="5"/>
                    </a:cubicBezTo>
                    <a:cubicBezTo>
                      <a:pt x="103" y="4"/>
                      <a:pt x="103" y="4"/>
                      <a:pt x="103" y="4"/>
                    </a:cubicBezTo>
                    <a:lnTo>
                      <a:pt x="5"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74C55"/>
                  </a:solidFill>
                  <a:effectLst/>
                  <a:uLnTx/>
                  <a:uFillTx/>
                  <a:latin typeface="Calibri"/>
                  <a:ea typeface="+mn-ea"/>
                  <a:cs typeface="+mn-cs"/>
                </a:endParaRPr>
              </a:p>
            </p:txBody>
          </p:sp>
          <p:sp>
            <p:nvSpPr>
              <p:cNvPr id="52" name="Freeform 38"/>
              <p:cNvSpPr>
                <a:spLocks noEditPoints="1"/>
              </p:cNvSpPr>
              <p:nvPr/>
            </p:nvSpPr>
            <p:spPr bwMode="auto">
              <a:xfrm>
                <a:off x="7490" y="1541"/>
                <a:ext cx="272" cy="73"/>
              </a:xfrm>
              <a:custGeom>
                <a:avLst/>
                <a:gdLst>
                  <a:gd name="T0" fmla="*/ 105 w 111"/>
                  <a:gd name="T1" fmla="*/ 30 h 30"/>
                  <a:gd name="T2" fmla="*/ 7 w 111"/>
                  <a:gd name="T3" fmla="*/ 30 h 30"/>
                  <a:gd name="T4" fmla="*/ 0 w 111"/>
                  <a:gd name="T5" fmla="*/ 23 h 30"/>
                  <a:gd name="T6" fmla="*/ 0 w 111"/>
                  <a:gd name="T7" fmla="*/ 7 h 30"/>
                  <a:gd name="T8" fmla="*/ 7 w 111"/>
                  <a:gd name="T9" fmla="*/ 0 h 30"/>
                  <a:gd name="T10" fmla="*/ 105 w 111"/>
                  <a:gd name="T11" fmla="*/ 0 h 30"/>
                  <a:gd name="T12" fmla="*/ 111 w 111"/>
                  <a:gd name="T13" fmla="*/ 7 h 30"/>
                  <a:gd name="T14" fmla="*/ 111 w 111"/>
                  <a:gd name="T15" fmla="*/ 23 h 30"/>
                  <a:gd name="T16" fmla="*/ 105 w 111"/>
                  <a:gd name="T17" fmla="*/ 30 h 30"/>
                  <a:gd name="T18" fmla="*/ 8 w 111"/>
                  <a:gd name="T19" fmla="*/ 22 h 30"/>
                  <a:gd name="T20" fmla="*/ 103 w 111"/>
                  <a:gd name="T21" fmla="*/ 22 h 30"/>
                  <a:gd name="T22" fmla="*/ 103 w 111"/>
                  <a:gd name="T23" fmla="*/ 8 h 30"/>
                  <a:gd name="T24" fmla="*/ 8 w 111"/>
                  <a:gd name="T25" fmla="*/ 8 h 30"/>
                  <a:gd name="T26" fmla="*/ 8 w 111"/>
                  <a:gd name="T27" fmla="*/ 2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1" h="30">
                    <a:moveTo>
                      <a:pt x="105" y="30"/>
                    </a:moveTo>
                    <a:cubicBezTo>
                      <a:pt x="7" y="30"/>
                      <a:pt x="7" y="30"/>
                      <a:pt x="7" y="30"/>
                    </a:cubicBezTo>
                    <a:cubicBezTo>
                      <a:pt x="3" y="30"/>
                      <a:pt x="0" y="27"/>
                      <a:pt x="0" y="23"/>
                    </a:cubicBezTo>
                    <a:cubicBezTo>
                      <a:pt x="0" y="7"/>
                      <a:pt x="0" y="7"/>
                      <a:pt x="0" y="7"/>
                    </a:cubicBezTo>
                    <a:cubicBezTo>
                      <a:pt x="0" y="3"/>
                      <a:pt x="3" y="0"/>
                      <a:pt x="7" y="0"/>
                    </a:cubicBezTo>
                    <a:cubicBezTo>
                      <a:pt x="105" y="0"/>
                      <a:pt x="105" y="0"/>
                      <a:pt x="105" y="0"/>
                    </a:cubicBezTo>
                    <a:cubicBezTo>
                      <a:pt x="108" y="0"/>
                      <a:pt x="111" y="3"/>
                      <a:pt x="111" y="7"/>
                    </a:cubicBezTo>
                    <a:cubicBezTo>
                      <a:pt x="111" y="23"/>
                      <a:pt x="111" y="23"/>
                      <a:pt x="111" y="23"/>
                    </a:cubicBezTo>
                    <a:cubicBezTo>
                      <a:pt x="111" y="27"/>
                      <a:pt x="108" y="30"/>
                      <a:pt x="105" y="30"/>
                    </a:cubicBezTo>
                    <a:close/>
                    <a:moveTo>
                      <a:pt x="8" y="22"/>
                    </a:moveTo>
                    <a:cubicBezTo>
                      <a:pt x="103" y="22"/>
                      <a:pt x="103" y="22"/>
                      <a:pt x="103" y="22"/>
                    </a:cubicBezTo>
                    <a:cubicBezTo>
                      <a:pt x="103" y="8"/>
                      <a:pt x="103" y="8"/>
                      <a:pt x="103" y="8"/>
                    </a:cubicBezTo>
                    <a:cubicBezTo>
                      <a:pt x="8" y="8"/>
                      <a:pt x="8" y="8"/>
                      <a:pt x="8" y="8"/>
                    </a:cubicBezTo>
                    <a:lnTo>
                      <a:pt x="8"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74C55"/>
                  </a:solidFill>
                  <a:effectLst/>
                  <a:uLnTx/>
                  <a:uFillTx/>
                  <a:latin typeface="Calibri"/>
                  <a:ea typeface="+mn-ea"/>
                  <a:cs typeface="+mn-cs"/>
                </a:endParaRPr>
              </a:p>
            </p:txBody>
          </p:sp>
        </p:grpSp>
      </p:grpSp>
      <p:grpSp>
        <p:nvGrpSpPr>
          <p:cNvPr id="67" name="Group 66"/>
          <p:cNvGrpSpPr/>
          <p:nvPr/>
        </p:nvGrpSpPr>
        <p:grpSpPr>
          <a:xfrm>
            <a:off x="434020" y="2419040"/>
            <a:ext cx="531559" cy="531559"/>
            <a:chOff x="414413" y="2960895"/>
            <a:chExt cx="531559" cy="531559"/>
          </a:xfrm>
        </p:grpSpPr>
        <p:sp>
          <p:nvSpPr>
            <p:cNvPr id="36" name="Rectangle 35"/>
            <p:cNvSpPr/>
            <p:nvPr/>
          </p:nvSpPr>
          <p:spPr>
            <a:xfrm>
              <a:off x="414413" y="2960895"/>
              <a:ext cx="531559" cy="531559"/>
            </a:xfrm>
            <a:prstGeom prst="rect">
              <a:avLst/>
            </a:prstGeom>
            <a:gradFill flip="none" rotWithShape="1">
              <a:gsLst>
                <a:gs pos="0">
                  <a:srgbClr val="460F2E"/>
                </a:gs>
                <a:gs pos="50000">
                  <a:srgbClr val="460F2E"/>
                </a:gs>
                <a:gs pos="50000">
                  <a:srgbClr val="5B1032"/>
                </a:gs>
                <a:gs pos="100000">
                  <a:srgbClr val="5B1032"/>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0" rIns="182880" bIns="0" rtlCol="0" anchor="ct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a:ea typeface="+mn-ea"/>
                <a:cs typeface="+mn-cs"/>
              </a:endParaRPr>
            </a:p>
          </p:txBody>
        </p:sp>
        <p:grpSp>
          <p:nvGrpSpPr>
            <p:cNvPr id="53" name="Group 52"/>
            <p:cNvGrpSpPr/>
            <p:nvPr/>
          </p:nvGrpSpPr>
          <p:grpSpPr>
            <a:xfrm>
              <a:off x="505724" y="3045791"/>
              <a:ext cx="350578" cy="358246"/>
              <a:chOff x="6905626" y="8153401"/>
              <a:chExt cx="508000" cy="519112"/>
            </a:xfrm>
            <a:solidFill>
              <a:schemeClr val="bg1"/>
            </a:solidFill>
          </p:grpSpPr>
          <p:sp>
            <p:nvSpPr>
              <p:cNvPr id="54" name="Freeform 5"/>
              <p:cNvSpPr>
                <a:spLocks/>
              </p:cNvSpPr>
              <p:nvPr/>
            </p:nvSpPr>
            <p:spPr bwMode="auto">
              <a:xfrm>
                <a:off x="7108826" y="8628063"/>
                <a:ext cx="101600" cy="44450"/>
              </a:xfrm>
              <a:custGeom>
                <a:avLst/>
                <a:gdLst>
                  <a:gd name="T0" fmla="*/ 0 w 117"/>
                  <a:gd name="T1" fmla="*/ 0 h 51"/>
                  <a:gd name="T2" fmla="*/ 59 w 117"/>
                  <a:gd name="T3" fmla="*/ 51 h 51"/>
                  <a:gd name="T4" fmla="*/ 117 w 117"/>
                  <a:gd name="T5" fmla="*/ 0 h 51"/>
                  <a:gd name="T6" fmla="*/ 0 w 117"/>
                  <a:gd name="T7" fmla="*/ 0 h 51"/>
                </a:gdLst>
                <a:ahLst/>
                <a:cxnLst>
                  <a:cxn ang="0">
                    <a:pos x="T0" y="T1"/>
                  </a:cxn>
                  <a:cxn ang="0">
                    <a:pos x="T2" y="T3"/>
                  </a:cxn>
                  <a:cxn ang="0">
                    <a:pos x="T4" y="T5"/>
                  </a:cxn>
                  <a:cxn ang="0">
                    <a:pos x="T6" y="T7"/>
                  </a:cxn>
                </a:cxnLst>
                <a:rect l="0" t="0" r="r" b="b"/>
                <a:pathLst>
                  <a:path w="117" h="51">
                    <a:moveTo>
                      <a:pt x="0" y="0"/>
                    </a:moveTo>
                    <a:cubicBezTo>
                      <a:pt x="2" y="29"/>
                      <a:pt x="28" y="51"/>
                      <a:pt x="59" y="51"/>
                    </a:cubicBezTo>
                    <a:cubicBezTo>
                      <a:pt x="90" y="51"/>
                      <a:pt x="115" y="29"/>
                      <a:pt x="117" y="0"/>
                    </a:cubicBezTo>
                    <a:cubicBezTo>
                      <a:pt x="116" y="0"/>
                      <a:pt x="1" y="0"/>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15B5F"/>
                  </a:solidFill>
                  <a:effectLst/>
                  <a:uLnTx/>
                  <a:uFillTx/>
                  <a:latin typeface="Arial" panose="020B0604020202020204"/>
                  <a:ea typeface="+mn-ea"/>
                  <a:cs typeface="+mn-cs"/>
                </a:endParaRPr>
              </a:p>
            </p:txBody>
          </p:sp>
          <p:sp>
            <p:nvSpPr>
              <p:cNvPr id="55" name="Freeform 6"/>
              <p:cNvSpPr>
                <a:spLocks noEditPoints="1"/>
              </p:cNvSpPr>
              <p:nvPr/>
            </p:nvSpPr>
            <p:spPr bwMode="auto">
              <a:xfrm>
                <a:off x="7002464" y="8248651"/>
                <a:ext cx="314325" cy="361950"/>
              </a:xfrm>
              <a:custGeom>
                <a:avLst/>
                <a:gdLst>
                  <a:gd name="T0" fmla="*/ 138 w 363"/>
                  <a:gd name="T1" fmla="*/ 419 h 419"/>
                  <a:gd name="T2" fmla="*/ 88 w 363"/>
                  <a:gd name="T3" fmla="*/ 368 h 419"/>
                  <a:gd name="T4" fmla="*/ 88 w 363"/>
                  <a:gd name="T5" fmla="*/ 368 h 419"/>
                  <a:gd name="T6" fmla="*/ 88 w 363"/>
                  <a:gd name="T7" fmla="*/ 336 h 419"/>
                  <a:gd name="T8" fmla="*/ 0 w 363"/>
                  <a:gd name="T9" fmla="*/ 181 h 419"/>
                  <a:gd name="T10" fmla="*/ 0 w 363"/>
                  <a:gd name="T11" fmla="*/ 181 h 419"/>
                  <a:gd name="T12" fmla="*/ 181 w 363"/>
                  <a:gd name="T13" fmla="*/ 0 h 419"/>
                  <a:gd name="T14" fmla="*/ 181 w 363"/>
                  <a:gd name="T15" fmla="*/ 0 h 419"/>
                  <a:gd name="T16" fmla="*/ 363 w 363"/>
                  <a:gd name="T17" fmla="*/ 181 h 419"/>
                  <a:gd name="T18" fmla="*/ 363 w 363"/>
                  <a:gd name="T19" fmla="*/ 181 h 419"/>
                  <a:gd name="T20" fmla="*/ 275 w 363"/>
                  <a:gd name="T21" fmla="*/ 336 h 419"/>
                  <a:gd name="T22" fmla="*/ 275 w 363"/>
                  <a:gd name="T23" fmla="*/ 336 h 419"/>
                  <a:gd name="T24" fmla="*/ 275 w 363"/>
                  <a:gd name="T25" fmla="*/ 368 h 419"/>
                  <a:gd name="T26" fmla="*/ 225 w 363"/>
                  <a:gd name="T27" fmla="*/ 419 h 419"/>
                  <a:gd name="T28" fmla="*/ 225 w 363"/>
                  <a:gd name="T29" fmla="*/ 419 h 419"/>
                  <a:gd name="T30" fmla="*/ 138 w 363"/>
                  <a:gd name="T31" fmla="*/ 419 h 419"/>
                  <a:gd name="T32" fmla="*/ 36 w 363"/>
                  <a:gd name="T33" fmla="*/ 181 h 419"/>
                  <a:gd name="T34" fmla="*/ 114 w 363"/>
                  <a:gd name="T35" fmla="*/ 310 h 419"/>
                  <a:gd name="T36" fmla="*/ 114 w 363"/>
                  <a:gd name="T37" fmla="*/ 310 h 419"/>
                  <a:gd name="T38" fmla="*/ 124 w 363"/>
                  <a:gd name="T39" fmla="*/ 326 h 419"/>
                  <a:gd name="T40" fmla="*/ 124 w 363"/>
                  <a:gd name="T41" fmla="*/ 326 h 419"/>
                  <a:gd name="T42" fmla="*/ 124 w 363"/>
                  <a:gd name="T43" fmla="*/ 368 h 419"/>
                  <a:gd name="T44" fmla="*/ 138 w 363"/>
                  <a:gd name="T45" fmla="*/ 383 h 419"/>
                  <a:gd name="T46" fmla="*/ 138 w 363"/>
                  <a:gd name="T47" fmla="*/ 383 h 419"/>
                  <a:gd name="T48" fmla="*/ 225 w 363"/>
                  <a:gd name="T49" fmla="*/ 383 h 419"/>
                  <a:gd name="T50" fmla="*/ 239 w 363"/>
                  <a:gd name="T51" fmla="*/ 368 h 419"/>
                  <a:gd name="T52" fmla="*/ 239 w 363"/>
                  <a:gd name="T53" fmla="*/ 368 h 419"/>
                  <a:gd name="T54" fmla="*/ 239 w 363"/>
                  <a:gd name="T55" fmla="*/ 326 h 419"/>
                  <a:gd name="T56" fmla="*/ 249 w 363"/>
                  <a:gd name="T57" fmla="*/ 310 h 419"/>
                  <a:gd name="T58" fmla="*/ 249 w 363"/>
                  <a:gd name="T59" fmla="*/ 310 h 419"/>
                  <a:gd name="T60" fmla="*/ 327 w 363"/>
                  <a:gd name="T61" fmla="*/ 181 h 419"/>
                  <a:gd name="T62" fmla="*/ 327 w 363"/>
                  <a:gd name="T63" fmla="*/ 181 h 419"/>
                  <a:gd name="T64" fmla="*/ 181 w 363"/>
                  <a:gd name="T65" fmla="*/ 36 h 419"/>
                  <a:gd name="T66" fmla="*/ 181 w 363"/>
                  <a:gd name="T67" fmla="*/ 36 h 419"/>
                  <a:gd name="T68" fmla="*/ 36 w 363"/>
                  <a:gd name="T69" fmla="*/ 181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63" h="419">
                    <a:moveTo>
                      <a:pt x="138" y="419"/>
                    </a:moveTo>
                    <a:cubicBezTo>
                      <a:pt x="110" y="419"/>
                      <a:pt x="88" y="396"/>
                      <a:pt x="88" y="368"/>
                    </a:cubicBezTo>
                    <a:cubicBezTo>
                      <a:pt x="88" y="368"/>
                      <a:pt x="88" y="368"/>
                      <a:pt x="88" y="368"/>
                    </a:cubicBezTo>
                    <a:cubicBezTo>
                      <a:pt x="88" y="336"/>
                      <a:pt x="88" y="336"/>
                      <a:pt x="88" y="336"/>
                    </a:cubicBezTo>
                    <a:cubicBezTo>
                      <a:pt x="35" y="305"/>
                      <a:pt x="0" y="247"/>
                      <a:pt x="0" y="181"/>
                    </a:cubicBezTo>
                    <a:cubicBezTo>
                      <a:pt x="0" y="181"/>
                      <a:pt x="0" y="181"/>
                      <a:pt x="0" y="181"/>
                    </a:cubicBezTo>
                    <a:cubicBezTo>
                      <a:pt x="0" y="81"/>
                      <a:pt x="81" y="0"/>
                      <a:pt x="181" y="0"/>
                    </a:cubicBezTo>
                    <a:cubicBezTo>
                      <a:pt x="181" y="0"/>
                      <a:pt x="181" y="0"/>
                      <a:pt x="181" y="0"/>
                    </a:cubicBezTo>
                    <a:cubicBezTo>
                      <a:pt x="281" y="0"/>
                      <a:pt x="363" y="81"/>
                      <a:pt x="363" y="181"/>
                    </a:cubicBezTo>
                    <a:cubicBezTo>
                      <a:pt x="363" y="181"/>
                      <a:pt x="363" y="181"/>
                      <a:pt x="363" y="181"/>
                    </a:cubicBezTo>
                    <a:cubicBezTo>
                      <a:pt x="363" y="247"/>
                      <a:pt x="327" y="305"/>
                      <a:pt x="275" y="336"/>
                    </a:cubicBezTo>
                    <a:cubicBezTo>
                      <a:pt x="275" y="336"/>
                      <a:pt x="275" y="336"/>
                      <a:pt x="275" y="336"/>
                    </a:cubicBezTo>
                    <a:cubicBezTo>
                      <a:pt x="275" y="368"/>
                      <a:pt x="275" y="368"/>
                      <a:pt x="275" y="368"/>
                    </a:cubicBezTo>
                    <a:cubicBezTo>
                      <a:pt x="275" y="396"/>
                      <a:pt x="252" y="419"/>
                      <a:pt x="225" y="419"/>
                    </a:cubicBezTo>
                    <a:cubicBezTo>
                      <a:pt x="225" y="419"/>
                      <a:pt x="225" y="419"/>
                      <a:pt x="225" y="419"/>
                    </a:cubicBezTo>
                    <a:cubicBezTo>
                      <a:pt x="138" y="419"/>
                      <a:pt x="138" y="419"/>
                      <a:pt x="138" y="419"/>
                    </a:cubicBezTo>
                    <a:close/>
                    <a:moveTo>
                      <a:pt x="36" y="181"/>
                    </a:moveTo>
                    <a:cubicBezTo>
                      <a:pt x="36" y="237"/>
                      <a:pt x="68" y="286"/>
                      <a:pt x="114" y="310"/>
                    </a:cubicBezTo>
                    <a:cubicBezTo>
                      <a:pt x="114" y="310"/>
                      <a:pt x="114" y="310"/>
                      <a:pt x="114" y="310"/>
                    </a:cubicBezTo>
                    <a:cubicBezTo>
                      <a:pt x="120" y="313"/>
                      <a:pt x="124" y="319"/>
                      <a:pt x="124" y="326"/>
                    </a:cubicBezTo>
                    <a:cubicBezTo>
                      <a:pt x="124" y="326"/>
                      <a:pt x="124" y="326"/>
                      <a:pt x="124" y="326"/>
                    </a:cubicBezTo>
                    <a:cubicBezTo>
                      <a:pt x="124" y="368"/>
                      <a:pt x="124" y="368"/>
                      <a:pt x="124" y="368"/>
                    </a:cubicBezTo>
                    <a:cubicBezTo>
                      <a:pt x="124" y="376"/>
                      <a:pt x="130" y="383"/>
                      <a:pt x="138" y="383"/>
                    </a:cubicBezTo>
                    <a:cubicBezTo>
                      <a:pt x="138" y="383"/>
                      <a:pt x="138" y="383"/>
                      <a:pt x="138" y="383"/>
                    </a:cubicBezTo>
                    <a:cubicBezTo>
                      <a:pt x="225" y="383"/>
                      <a:pt x="225" y="383"/>
                      <a:pt x="225" y="383"/>
                    </a:cubicBezTo>
                    <a:cubicBezTo>
                      <a:pt x="233" y="383"/>
                      <a:pt x="239" y="376"/>
                      <a:pt x="239" y="368"/>
                    </a:cubicBezTo>
                    <a:cubicBezTo>
                      <a:pt x="239" y="368"/>
                      <a:pt x="239" y="368"/>
                      <a:pt x="239" y="368"/>
                    </a:cubicBezTo>
                    <a:cubicBezTo>
                      <a:pt x="239" y="326"/>
                      <a:pt x="239" y="326"/>
                      <a:pt x="239" y="326"/>
                    </a:cubicBezTo>
                    <a:cubicBezTo>
                      <a:pt x="239" y="319"/>
                      <a:pt x="243" y="313"/>
                      <a:pt x="249" y="310"/>
                    </a:cubicBezTo>
                    <a:cubicBezTo>
                      <a:pt x="249" y="310"/>
                      <a:pt x="249" y="310"/>
                      <a:pt x="249" y="310"/>
                    </a:cubicBezTo>
                    <a:cubicBezTo>
                      <a:pt x="295" y="286"/>
                      <a:pt x="327" y="237"/>
                      <a:pt x="327" y="181"/>
                    </a:cubicBezTo>
                    <a:cubicBezTo>
                      <a:pt x="327" y="181"/>
                      <a:pt x="327" y="181"/>
                      <a:pt x="327" y="181"/>
                    </a:cubicBezTo>
                    <a:cubicBezTo>
                      <a:pt x="326" y="101"/>
                      <a:pt x="262" y="36"/>
                      <a:pt x="181" y="36"/>
                    </a:cubicBezTo>
                    <a:cubicBezTo>
                      <a:pt x="181" y="36"/>
                      <a:pt x="181" y="36"/>
                      <a:pt x="181" y="36"/>
                    </a:cubicBezTo>
                    <a:cubicBezTo>
                      <a:pt x="101" y="36"/>
                      <a:pt x="37" y="101"/>
                      <a:pt x="36" y="18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15B5F"/>
                  </a:solidFill>
                  <a:effectLst/>
                  <a:uLnTx/>
                  <a:uFillTx/>
                  <a:latin typeface="Arial" panose="020B0604020202020204"/>
                  <a:ea typeface="+mn-ea"/>
                  <a:cs typeface="+mn-cs"/>
                </a:endParaRPr>
              </a:p>
            </p:txBody>
          </p:sp>
          <p:sp>
            <p:nvSpPr>
              <p:cNvPr id="56" name="Freeform 7"/>
              <p:cNvSpPr>
                <a:spLocks/>
              </p:cNvSpPr>
              <p:nvPr/>
            </p:nvSpPr>
            <p:spPr bwMode="auto">
              <a:xfrm>
                <a:off x="7145339" y="8153401"/>
                <a:ext cx="30163" cy="60325"/>
              </a:xfrm>
              <a:custGeom>
                <a:avLst/>
                <a:gdLst>
                  <a:gd name="T0" fmla="*/ 18 w 36"/>
                  <a:gd name="T1" fmla="*/ 70 h 70"/>
                  <a:gd name="T2" fmla="*/ 0 w 36"/>
                  <a:gd name="T3" fmla="*/ 52 h 70"/>
                  <a:gd name="T4" fmla="*/ 0 w 36"/>
                  <a:gd name="T5" fmla="*/ 52 h 70"/>
                  <a:gd name="T6" fmla="*/ 0 w 36"/>
                  <a:gd name="T7" fmla="*/ 18 h 70"/>
                  <a:gd name="T8" fmla="*/ 18 w 36"/>
                  <a:gd name="T9" fmla="*/ 0 h 70"/>
                  <a:gd name="T10" fmla="*/ 18 w 36"/>
                  <a:gd name="T11" fmla="*/ 0 h 70"/>
                  <a:gd name="T12" fmla="*/ 36 w 36"/>
                  <a:gd name="T13" fmla="*/ 18 h 70"/>
                  <a:gd name="T14" fmla="*/ 36 w 36"/>
                  <a:gd name="T15" fmla="*/ 18 h 70"/>
                  <a:gd name="T16" fmla="*/ 36 w 36"/>
                  <a:gd name="T17" fmla="*/ 52 h 70"/>
                  <a:gd name="T18" fmla="*/ 18 w 36"/>
                  <a:gd name="T19" fmla="*/ 70 h 70"/>
                  <a:gd name="T20" fmla="*/ 18 w 36"/>
                  <a:gd name="T21" fmla="*/ 70 h 70"/>
                  <a:gd name="T22" fmla="*/ 18 w 36"/>
                  <a:gd name="T23"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70">
                    <a:moveTo>
                      <a:pt x="18" y="70"/>
                    </a:moveTo>
                    <a:cubicBezTo>
                      <a:pt x="8" y="70"/>
                      <a:pt x="0" y="62"/>
                      <a:pt x="0" y="52"/>
                    </a:cubicBezTo>
                    <a:cubicBezTo>
                      <a:pt x="0" y="52"/>
                      <a:pt x="0" y="52"/>
                      <a:pt x="0" y="52"/>
                    </a:cubicBezTo>
                    <a:cubicBezTo>
                      <a:pt x="0" y="18"/>
                      <a:pt x="0" y="18"/>
                      <a:pt x="0" y="18"/>
                    </a:cubicBezTo>
                    <a:cubicBezTo>
                      <a:pt x="0" y="8"/>
                      <a:pt x="9" y="0"/>
                      <a:pt x="18" y="0"/>
                    </a:cubicBezTo>
                    <a:cubicBezTo>
                      <a:pt x="18" y="0"/>
                      <a:pt x="18" y="0"/>
                      <a:pt x="18" y="0"/>
                    </a:cubicBezTo>
                    <a:cubicBezTo>
                      <a:pt x="28" y="0"/>
                      <a:pt x="36" y="8"/>
                      <a:pt x="36" y="18"/>
                    </a:cubicBezTo>
                    <a:cubicBezTo>
                      <a:pt x="36" y="18"/>
                      <a:pt x="36" y="18"/>
                      <a:pt x="36" y="18"/>
                    </a:cubicBezTo>
                    <a:cubicBezTo>
                      <a:pt x="36" y="52"/>
                      <a:pt x="36" y="52"/>
                      <a:pt x="36" y="52"/>
                    </a:cubicBezTo>
                    <a:cubicBezTo>
                      <a:pt x="36" y="62"/>
                      <a:pt x="28" y="70"/>
                      <a:pt x="18" y="70"/>
                    </a:cubicBezTo>
                    <a:cubicBezTo>
                      <a:pt x="18" y="70"/>
                      <a:pt x="18" y="70"/>
                      <a:pt x="18" y="70"/>
                    </a:cubicBezTo>
                    <a:cubicBezTo>
                      <a:pt x="18" y="70"/>
                      <a:pt x="18" y="70"/>
                      <a:pt x="18" y="7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15B5F"/>
                  </a:solidFill>
                  <a:effectLst/>
                  <a:uLnTx/>
                  <a:uFillTx/>
                  <a:latin typeface="Arial" panose="020B0604020202020204"/>
                  <a:ea typeface="+mn-ea"/>
                  <a:cs typeface="+mn-cs"/>
                </a:endParaRPr>
              </a:p>
            </p:txBody>
          </p:sp>
          <p:sp>
            <p:nvSpPr>
              <p:cNvPr id="57" name="Freeform 8"/>
              <p:cNvSpPr>
                <a:spLocks/>
              </p:cNvSpPr>
              <p:nvPr/>
            </p:nvSpPr>
            <p:spPr bwMode="auto">
              <a:xfrm>
                <a:off x="7353301" y="8393113"/>
                <a:ext cx="60325" cy="30163"/>
              </a:xfrm>
              <a:custGeom>
                <a:avLst/>
                <a:gdLst>
                  <a:gd name="T0" fmla="*/ 0 w 70"/>
                  <a:gd name="T1" fmla="*/ 18 h 36"/>
                  <a:gd name="T2" fmla="*/ 18 w 70"/>
                  <a:gd name="T3" fmla="*/ 0 h 36"/>
                  <a:gd name="T4" fmla="*/ 18 w 70"/>
                  <a:gd name="T5" fmla="*/ 0 h 36"/>
                  <a:gd name="T6" fmla="*/ 52 w 70"/>
                  <a:gd name="T7" fmla="*/ 0 h 36"/>
                  <a:gd name="T8" fmla="*/ 70 w 70"/>
                  <a:gd name="T9" fmla="*/ 18 h 36"/>
                  <a:gd name="T10" fmla="*/ 70 w 70"/>
                  <a:gd name="T11" fmla="*/ 18 h 36"/>
                  <a:gd name="T12" fmla="*/ 52 w 70"/>
                  <a:gd name="T13" fmla="*/ 36 h 36"/>
                  <a:gd name="T14" fmla="*/ 52 w 70"/>
                  <a:gd name="T15" fmla="*/ 36 h 36"/>
                  <a:gd name="T16" fmla="*/ 18 w 70"/>
                  <a:gd name="T17" fmla="*/ 36 h 36"/>
                  <a:gd name="T18" fmla="*/ 0 w 70"/>
                  <a:gd name="T1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36">
                    <a:moveTo>
                      <a:pt x="0" y="18"/>
                    </a:moveTo>
                    <a:cubicBezTo>
                      <a:pt x="0" y="8"/>
                      <a:pt x="8" y="0"/>
                      <a:pt x="18" y="0"/>
                    </a:cubicBezTo>
                    <a:cubicBezTo>
                      <a:pt x="18" y="0"/>
                      <a:pt x="18" y="0"/>
                      <a:pt x="18" y="0"/>
                    </a:cubicBezTo>
                    <a:cubicBezTo>
                      <a:pt x="52" y="0"/>
                      <a:pt x="52" y="0"/>
                      <a:pt x="52" y="0"/>
                    </a:cubicBezTo>
                    <a:cubicBezTo>
                      <a:pt x="62" y="0"/>
                      <a:pt x="70" y="8"/>
                      <a:pt x="70" y="18"/>
                    </a:cubicBezTo>
                    <a:cubicBezTo>
                      <a:pt x="70" y="18"/>
                      <a:pt x="70" y="18"/>
                      <a:pt x="70" y="18"/>
                    </a:cubicBezTo>
                    <a:cubicBezTo>
                      <a:pt x="70" y="28"/>
                      <a:pt x="62" y="36"/>
                      <a:pt x="52" y="36"/>
                    </a:cubicBezTo>
                    <a:cubicBezTo>
                      <a:pt x="52" y="36"/>
                      <a:pt x="52" y="36"/>
                      <a:pt x="52" y="36"/>
                    </a:cubicBezTo>
                    <a:cubicBezTo>
                      <a:pt x="18" y="36"/>
                      <a:pt x="18" y="36"/>
                      <a:pt x="18" y="36"/>
                    </a:cubicBezTo>
                    <a:cubicBezTo>
                      <a:pt x="8" y="36"/>
                      <a:pt x="0" y="28"/>
                      <a:pt x="0" y="1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15B5F"/>
                  </a:solidFill>
                  <a:effectLst/>
                  <a:uLnTx/>
                  <a:uFillTx/>
                  <a:latin typeface="Arial" panose="020B0604020202020204"/>
                  <a:ea typeface="+mn-ea"/>
                  <a:cs typeface="+mn-cs"/>
                </a:endParaRPr>
              </a:p>
            </p:txBody>
          </p:sp>
          <p:sp>
            <p:nvSpPr>
              <p:cNvPr id="58" name="Freeform 9"/>
              <p:cNvSpPr>
                <a:spLocks/>
              </p:cNvSpPr>
              <p:nvPr/>
            </p:nvSpPr>
            <p:spPr bwMode="auto">
              <a:xfrm>
                <a:off x="6905626" y="8393113"/>
                <a:ext cx="60325" cy="30163"/>
              </a:xfrm>
              <a:custGeom>
                <a:avLst/>
                <a:gdLst>
                  <a:gd name="T0" fmla="*/ 52 w 70"/>
                  <a:gd name="T1" fmla="*/ 36 h 36"/>
                  <a:gd name="T2" fmla="*/ 18 w 70"/>
                  <a:gd name="T3" fmla="*/ 36 h 36"/>
                  <a:gd name="T4" fmla="*/ 0 w 70"/>
                  <a:gd name="T5" fmla="*/ 18 h 36"/>
                  <a:gd name="T6" fmla="*/ 0 w 70"/>
                  <a:gd name="T7" fmla="*/ 18 h 36"/>
                  <a:gd name="T8" fmla="*/ 18 w 70"/>
                  <a:gd name="T9" fmla="*/ 0 h 36"/>
                  <a:gd name="T10" fmla="*/ 18 w 70"/>
                  <a:gd name="T11" fmla="*/ 0 h 36"/>
                  <a:gd name="T12" fmla="*/ 52 w 70"/>
                  <a:gd name="T13" fmla="*/ 0 h 36"/>
                  <a:gd name="T14" fmla="*/ 70 w 70"/>
                  <a:gd name="T15" fmla="*/ 18 h 36"/>
                  <a:gd name="T16" fmla="*/ 70 w 70"/>
                  <a:gd name="T17" fmla="*/ 18 h 36"/>
                  <a:gd name="T18" fmla="*/ 52 w 70"/>
                  <a:gd name="T19" fmla="*/ 36 h 36"/>
                  <a:gd name="T20" fmla="*/ 52 w 70"/>
                  <a:gd name="T21" fmla="*/ 36 h 36"/>
                  <a:gd name="T22" fmla="*/ 52 w 70"/>
                  <a:gd name="T23"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0" h="36">
                    <a:moveTo>
                      <a:pt x="52" y="36"/>
                    </a:moveTo>
                    <a:cubicBezTo>
                      <a:pt x="18" y="36"/>
                      <a:pt x="18" y="36"/>
                      <a:pt x="18" y="36"/>
                    </a:cubicBezTo>
                    <a:cubicBezTo>
                      <a:pt x="8" y="36"/>
                      <a:pt x="0" y="28"/>
                      <a:pt x="0" y="18"/>
                    </a:cubicBezTo>
                    <a:cubicBezTo>
                      <a:pt x="0" y="18"/>
                      <a:pt x="0" y="18"/>
                      <a:pt x="0" y="18"/>
                    </a:cubicBezTo>
                    <a:cubicBezTo>
                      <a:pt x="0" y="8"/>
                      <a:pt x="8" y="0"/>
                      <a:pt x="18" y="0"/>
                    </a:cubicBezTo>
                    <a:cubicBezTo>
                      <a:pt x="18" y="0"/>
                      <a:pt x="18" y="0"/>
                      <a:pt x="18" y="0"/>
                    </a:cubicBezTo>
                    <a:cubicBezTo>
                      <a:pt x="52" y="0"/>
                      <a:pt x="52" y="0"/>
                      <a:pt x="52" y="0"/>
                    </a:cubicBezTo>
                    <a:cubicBezTo>
                      <a:pt x="62" y="0"/>
                      <a:pt x="70" y="8"/>
                      <a:pt x="70" y="18"/>
                    </a:cubicBezTo>
                    <a:cubicBezTo>
                      <a:pt x="70" y="18"/>
                      <a:pt x="70" y="18"/>
                      <a:pt x="70" y="18"/>
                    </a:cubicBezTo>
                    <a:cubicBezTo>
                      <a:pt x="70" y="28"/>
                      <a:pt x="62" y="36"/>
                      <a:pt x="52" y="36"/>
                    </a:cubicBezTo>
                    <a:cubicBezTo>
                      <a:pt x="52" y="36"/>
                      <a:pt x="52" y="36"/>
                      <a:pt x="52" y="36"/>
                    </a:cubicBezTo>
                    <a:cubicBezTo>
                      <a:pt x="52" y="36"/>
                      <a:pt x="52" y="36"/>
                      <a:pt x="52" y="3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15B5F"/>
                  </a:solidFill>
                  <a:effectLst/>
                  <a:uLnTx/>
                  <a:uFillTx/>
                  <a:latin typeface="Arial" panose="020B0604020202020204"/>
                  <a:ea typeface="+mn-ea"/>
                  <a:cs typeface="+mn-cs"/>
                </a:endParaRPr>
              </a:p>
            </p:txBody>
          </p:sp>
          <p:sp>
            <p:nvSpPr>
              <p:cNvPr id="59" name="Freeform 10"/>
              <p:cNvSpPr>
                <a:spLocks/>
              </p:cNvSpPr>
              <p:nvPr/>
            </p:nvSpPr>
            <p:spPr bwMode="auto">
              <a:xfrm>
                <a:off x="6973889" y="8221663"/>
                <a:ext cx="55563" cy="53975"/>
              </a:xfrm>
              <a:custGeom>
                <a:avLst/>
                <a:gdLst>
                  <a:gd name="T0" fmla="*/ 32 w 64"/>
                  <a:gd name="T1" fmla="*/ 57 h 62"/>
                  <a:gd name="T2" fmla="*/ 7 w 64"/>
                  <a:gd name="T3" fmla="*/ 33 h 62"/>
                  <a:gd name="T4" fmla="*/ 7 w 64"/>
                  <a:gd name="T5" fmla="*/ 7 h 62"/>
                  <a:gd name="T6" fmla="*/ 7 w 64"/>
                  <a:gd name="T7" fmla="*/ 7 h 62"/>
                  <a:gd name="T8" fmla="*/ 33 w 64"/>
                  <a:gd name="T9" fmla="*/ 7 h 62"/>
                  <a:gd name="T10" fmla="*/ 33 w 64"/>
                  <a:gd name="T11" fmla="*/ 7 h 62"/>
                  <a:gd name="T12" fmla="*/ 57 w 64"/>
                  <a:gd name="T13" fmla="*/ 31 h 62"/>
                  <a:gd name="T14" fmla="*/ 57 w 64"/>
                  <a:gd name="T15" fmla="*/ 57 h 62"/>
                  <a:gd name="T16" fmla="*/ 57 w 64"/>
                  <a:gd name="T17" fmla="*/ 57 h 62"/>
                  <a:gd name="T18" fmla="*/ 44 w 64"/>
                  <a:gd name="T19" fmla="*/ 62 h 62"/>
                  <a:gd name="T20" fmla="*/ 44 w 64"/>
                  <a:gd name="T21" fmla="*/ 62 h 62"/>
                  <a:gd name="T22" fmla="*/ 32 w 64"/>
                  <a:gd name="T23" fmla="*/ 5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62">
                    <a:moveTo>
                      <a:pt x="32" y="57"/>
                    </a:moveTo>
                    <a:cubicBezTo>
                      <a:pt x="7" y="33"/>
                      <a:pt x="7" y="33"/>
                      <a:pt x="7" y="33"/>
                    </a:cubicBezTo>
                    <a:cubicBezTo>
                      <a:pt x="0" y="26"/>
                      <a:pt x="0" y="14"/>
                      <a:pt x="7" y="7"/>
                    </a:cubicBezTo>
                    <a:cubicBezTo>
                      <a:pt x="7" y="7"/>
                      <a:pt x="7" y="7"/>
                      <a:pt x="7" y="7"/>
                    </a:cubicBezTo>
                    <a:cubicBezTo>
                      <a:pt x="14" y="0"/>
                      <a:pt x="26" y="0"/>
                      <a:pt x="33" y="7"/>
                    </a:cubicBezTo>
                    <a:cubicBezTo>
                      <a:pt x="33" y="7"/>
                      <a:pt x="33" y="7"/>
                      <a:pt x="33" y="7"/>
                    </a:cubicBezTo>
                    <a:cubicBezTo>
                      <a:pt x="57" y="31"/>
                      <a:pt x="57" y="31"/>
                      <a:pt x="57" y="31"/>
                    </a:cubicBezTo>
                    <a:cubicBezTo>
                      <a:pt x="64" y="38"/>
                      <a:pt x="64" y="50"/>
                      <a:pt x="57" y="57"/>
                    </a:cubicBezTo>
                    <a:cubicBezTo>
                      <a:pt x="57" y="57"/>
                      <a:pt x="57" y="57"/>
                      <a:pt x="57" y="57"/>
                    </a:cubicBezTo>
                    <a:cubicBezTo>
                      <a:pt x="53" y="60"/>
                      <a:pt x="49" y="62"/>
                      <a:pt x="44" y="62"/>
                    </a:cubicBezTo>
                    <a:cubicBezTo>
                      <a:pt x="44" y="62"/>
                      <a:pt x="44" y="62"/>
                      <a:pt x="44" y="62"/>
                    </a:cubicBezTo>
                    <a:cubicBezTo>
                      <a:pt x="40" y="62"/>
                      <a:pt x="35" y="60"/>
                      <a:pt x="32" y="5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15B5F"/>
                  </a:solidFill>
                  <a:effectLst/>
                  <a:uLnTx/>
                  <a:uFillTx/>
                  <a:latin typeface="Arial" panose="020B0604020202020204"/>
                  <a:ea typeface="+mn-ea"/>
                  <a:cs typeface="+mn-cs"/>
                </a:endParaRPr>
              </a:p>
            </p:txBody>
          </p:sp>
          <p:sp>
            <p:nvSpPr>
              <p:cNvPr id="60" name="Freeform 11"/>
              <p:cNvSpPr>
                <a:spLocks/>
              </p:cNvSpPr>
              <p:nvPr/>
            </p:nvSpPr>
            <p:spPr bwMode="auto">
              <a:xfrm>
                <a:off x="7291389" y="8539163"/>
                <a:ext cx="53975" cy="52388"/>
              </a:xfrm>
              <a:custGeom>
                <a:avLst/>
                <a:gdLst>
                  <a:gd name="T0" fmla="*/ 30 w 63"/>
                  <a:gd name="T1" fmla="*/ 57 h 62"/>
                  <a:gd name="T2" fmla="*/ 7 w 63"/>
                  <a:gd name="T3" fmla="*/ 33 h 62"/>
                  <a:gd name="T4" fmla="*/ 7 w 63"/>
                  <a:gd name="T5" fmla="*/ 7 h 62"/>
                  <a:gd name="T6" fmla="*/ 7 w 63"/>
                  <a:gd name="T7" fmla="*/ 7 h 62"/>
                  <a:gd name="T8" fmla="*/ 32 w 63"/>
                  <a:gd name="T9" fmla="*/ 8 h 62"/>
                  <a:gd name="T10" fmla="*/ 32 w 63"/>
                  <a:gd name="T11" fmla="*/ 8 h 62"/>
                  <a:gd name="T12" fmla="*/ 56 w 63"/>
                  <a:gd name="T13" fmla="*/ 32 h 62"/>
                  <a:gd name="T14" fmla="*/ 56 w 63"/>
                  <a:gd name="T15" fmla="*/ 57 h 62"/>
                  <a:gd name="T16" fmla="*/ 56 w 63"/>
                  <a:gd name="T17" fmla="*/ 57 h 62"/>
                  <a:gd name="T18" fmla="*/ 43 w 63"/>
                  <a:gd name="T19" fmla="*/ 62 h 62"/>
                  <a:gd name="T20" fmla="*/ 43 w 63"/>
                  <a:gd name="T21" fmla="*/ 62 h 62"/>
                  <a:gd name="T22" fmla="*/ 30 w 63"/>
                  <a:gd name="T23" fmla="*/ 5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3" h="62">
                    <a:moveTo>
                      <a:pt x="30" y="57"/>
                    </a:moveTo>
                    <a:cubicBezTo>
                      <a:pt x="7" y="33"/>
                      <a:pt x="7" y="33"/>
                      <a:pt x="7" y="33"/>
                    </a:cubicBezTo>
                    <a:cubicBezTo>
                      <a:pt x="0" y="26"/>
                      <a:pt x="0" y="14"/>
                      <a:pt x="7" y="7"/>
                    </a:cubicBezTo>
                    <a:cubicBezTo>
                      <a:pt x="7" y="7"/>
                      <a:pt x="7" y="7"/>
                      <a:pt x="7" y="7"/>
                    </a:cubicBezTo>
                    <a:cubicBezTo>
                      <a:pt x="14" y="0"/>
                      <a:pt x="25" y="1"/>
                      <a:pt x="32" y="8"/>
                    </a:cubicBezTo>
                    <a:cubicBezTo>
                      <a:pt x="32" y="8"/>
                      <a:pt x="32" y="8"/>
                      <a:pt x="32" y="8"/>
                    </a:cubicBezTo>
                    <a:cubicBezTo>
                      <a:pt x="56" y="32"/>
                      <a:pt x="56" y="32"/>
                      <a:pt x="56" y="32"/>
                    </a:cubicBezTo>
                    <a:cubicBezTo>
                      <a:pt x="63" y="39"/>
                      <a:pt x="63" y="50"/>
                      <a:pt x="56" y="57"/>
                    </a:cubicBezTo>
                    <a:cubicBezTo>
                      <a:pt x="56" y="57"/>
                      <a:pt x="56" y="57"/>
                      <a:pt x="56" y="57"/>
                    </a:cubicBezTo>
                    <a:cubicBezTo>
                      <a:pt x="52" y="60"/>
                      <a:pt x="48" y="62"/>
                      <a:pt x="43" y="62"/>
                    </a:cubicBezTo>
                    <a:cubicBezTo>
                      <a:pt x="43" y="62"/>
                      <a:pt x="43" y="62"/>
                      <a:pt x="43" y="62"/>
                    </a:cubicBezTo>
                    <a:cubicBezTo>
                      <a:pt x="39" y="62"/>
                      <a:pt x="34" y="60"/>
                      <a:pt x="30" y="5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15B5F"/>
                  </a:solidFill>
                  <a:effectLst/>
                  <a:uLnTx/>
                  <a:uFillTx/>
                  <a:latin typeface="Arial" panose="020B0604020202020204"/>
                  <a:ea typeface="+mn-ea"/>
                  <a:cs typeface="+mn-cs"/>
                </a:endParaRPr>
              </a:p>
            </p:txBody>
          </p:sp>
          <p:sp>
            <p:nvSpPr>
              <p:cNvPr id="61" name="Freeform 12"/>
              <p:cNvSpPr>
                <a:spLocks/>
              </p:cNvSpPr>
              <p:nvPr/>
            </p:nvSpPr>
            <p:spPr bwMode="auto">
              <a:xfrm>
                <a:off x="7291389" y="8223251"/>
                <a:ext cx="53975" cy="52388"/>
              </a:xfrm>
              <a:custGeom>
                <a:avLst/>
                <a:gdLst>
                  <a:gd name="T0" fmla="*/ 7 w 63"/>
                  <a:gd name="T1" fmla="*/ 56 h 61"/>
                  <a:gd name="T2" fmla="*/ 7 w 63"/>
                  <a:gd name="T3" fmla="*/ 30 h 61"/>
                  <a:gd name="T4" fmla="*/ 7 w 63"/>
                  <a:gd name="T5" fmla="*/ 30 h 61"/>
                  <a:gd name="T6" fmla="*/ 31 w 63"/>
                  <a:gd name="T7" fmla="*/ 7 h 61"/>
                  <a:gd name="T8" fmla="*/ 56 w 63"/>
                  <a:gd name="T9" fmla="*/ 7 h 61"/>
                  <a:gd name="T10" fmla="*/ 56 w 63"/>
                  <a:gd name="T11" fmla="*/ 7 h 61"/>
                  <a:gd name="T12" fmla="*/ 56 w 63"/>
                  <a:gd name="T13" fmla="*/ 32 h 61"/>
                  <a:gd name="T14" fmla="*/ 56 w 63"/>
                  <a:gd name="T15" fmla="*/ 32 h 61"/>
                  <a:gd name="T16" fmla="*/ 32 w 63"/>
                  <a:gd name="T17" fmla="*/ 56 h 61"/>
                  <a:gd name="T18" fmla="*/ 20 w 63"/>
                  <a:gd name="T19" fmla="*/ 61 h 61"/>
                  <a:gd name="T20" fmla="*/ 20 w 63"/>
                  <a:gd name="T21" fmla="*/ 61 h 61"/>
                  <a:gd name="T22" fmla="*/ 7 w 63"/>
                  <a:gd name="T23" fmla="*/ 5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3" h="61">
                    <a:moveTo>
                      <a:pt x="7" y="56"/>
                    </a:moveTo>
                    <a:cubicBezTo>
                      <a:pt x="0" y="49"/>
                      <a:pt x="0" y="37"/>
                      <a:pt x="7" y="30"/>
                    </a:cubicBezTo>
                    <a:cubicBezTo>
                      <a:pt x="7" y="30"/>
                      <a:pt x="7" y="30"/>
                      <a:pt x="7" y="30"/>
                    </a:cubicBezTo>
                    <a:cubicBezTo>
                      <a:pt x="31" y="7"/>
                      <a:pt x="31" y="7"/>
                      <a:pt x="31" y="7"/>
                    </a:cubicBezTo>
                    <a:cubicBezTo>
                      <a:pt x="38" y="0"/>
                      <a:pt x="49" y="0"/>
                      <a:pt x="56" y="7"/>
                    </a:cubicBezTo>
                    <a:cubicBezTo>
                      <a:pt x="56" y="7"/>
                      <a:pt x="56" y="7"/>
                      <a:pt x="56" y="7"/>
                    </a:cubicBezTo>
                    <a:cubicBezTo>
                      <a:pt x="63" y="14"/>
                      <a:pt x="63" y="25"/>
                      <a:pt x="56" y="32"/>
                    </a:cubicBezTo>
                    <a:cubicBezTo>
                      <a:pt x="56" y="32"/>
                      <a:pt x="56" y="32"/>
                      <a:pt x="56" y="32"/>
                    </a:cubicBezTo>
                    <a:cubicBezTo>
                      <a:pt x="32" y="56"/>
                      <a:pt x="32" y="56"/>
                      <a:pt x="32" y="56"/>
                    </a:cubicBezTo>
                    <a:cubicBezTo>
                      <a:pt x="29" y="59"/>
                      <a:pt x="24" y="61"/>
                      <a:pt x="20" y="61"/>
                    </a:cubicBezTo>
                    <a:cubicBezTo>
                      <a:pt x="20" y="61"/>
                      <a:pt x="20" y="61"/>
                      <a:pt x="20" y="61"/>
                    </a:cubicBezTo>
                    <a:cubicBezTo>
                      <a:pt x="15" y="61"/>
                      <a:pt x="10" y="59"/>
                      <a:pt x="7" y="5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15B5F"/>
                  </a:solidFill>
                  <a:effectLst/>
                  <a:uLnTx/>
                  <a:uFillTx/>
                  <a:latin typeface="Arial" panose="020B0604020202020204"/>
                  <a:ea typeface="+mn-ea"/>
                  <a:cs typeface="+mn-cs"/>
                </a:endParaRPr>
              </a:p>
            </p:txBody>
          </p:sp>
          <p:sp>
            <p:nvSpPr>
              <p:cNvPr id="62" name="Freeform 13"/>
              <p:cNvSpPr>
                <a:spLocks/>
              </p:cNvSpPr>
              <p:nvPr/>
            </p:nvSpPr>
            <p:spPr bwMode="auto">
              <a:xfrm>
                <a:off x="6973889" y="8539163"/>
                <a:ext cx="55563" cy="52388"/>
              </a:xfrm>
              <a:custGeom>
                <a:avLst/>
                <a:gdLst>
                  <a:gd name="T0" fmla="*/ 7 w 64"/>
                  <a:gd name="T1" fmla="*/ 57 h 62"/>
                  <a:gd name="T2" fmla="*/ 7 w 64"/>
                  <a:gd name="T3" fmla="*/ 31 h 62"/>
                  <a:gd name="T4" fmla="*/ 7 w 64"/>
                  <a:gd name="T5" fmla="*/ 31 h 62"/>
                  <a:gd name="T6" fmla="*/ 32 w 64"/>
                  <a:gd name="T7" fmla="*/ 7 h 62"/>
                  <a:gd name="T8" fmla="*/ 57 w 64"/>
                  <a:gd name="T9" fmla="*/ 8 h 62"/>
                  <a:gd name="T10" fmla="*/ 57 w 64"/>
                  <a:gd name="T11" fmla="*/ 8 h 62"/>
                  <a:gd name="T12" fmla="*/ 57 w 64"/>
                  <a:gd name="T13" fmla="*/ 33 h 62"/>
                  <a:gd name="T14" fmla="*/ 57 w 64"/>
                  <a:gd name="T15" fmla="*/ 33 h 62"/>
                  <a:gd name="T16" fmla="*/ 33 w 64"/>
                  <a:gd name="T17" fmla="*/ 57 h 62"/>
                  <a:gd name="T18" fmla="*/ 20 w 64"/>
                  <a:gd name="T19" fmla="*/ 62 h 62"/>
                  <a:gd name="T20" fmla="*/ 20 w 64"/>
                  <a:gd name="T21" fmla="*/ 62 h 62"/>
                  <a:gd name="T22" fmla="*/ 7 w 64"/>
                  <a:gd name="T23" fmla="*/ 5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62">
                    <a:moveTo>
                      <a:pt x="7" y="57"/>
                    </a:moveTo>
                    <a:cubicBezTo>
                      <a:pt x="0" y="50"/>
                      <a:pt x="0" y="38"/>
                      <a:pt x="7" y="31"/>
                    </a:cubicBezTo>
                    <a:cubicBezTo>
                      <a:pt x="7" y="31"/>
                      <a:pt x="7" y="31"/>
                      <a:pt x="7" y="31"/>
                    </a:cubicBezTo>
                    <a:cubicBezTo>
                      <a:pt x="32" y="7"/>
                      <a:pt x="32" y="7"/>
                      <a:pt x="32" y="7"/>
                    </a:cubicBezTo>
                    <a:cubicBezTo>
                      <a:pt x="39" y="0"/>
                      <a:pt x="50" y="1"/>
                      <a:pt x="57" y="8"/>
                    </a:cubicBezTo>
                    <a:cubicBezTo>
                      <a:pt x="57" y="8"/>
                      <a:pt x="57" y="8"/>
                      <a:pt x="57" y="8"/>
                    </a:cubicBezTo>
                    <a:cubicBezTo>
                      <a:pt x="64" y="15"/>
                      <a:pt x="64" y="26"/>
                      <a:pt x="57" y="33"/>
                    </a:cubicBezTo>
                    <a:cubicBezTo>
                      <a:pt x="57" y="33"/>
                      <a:pt x="57" y="33"/>
                      <a:pt x="57" y="33"/>
                    </a:cubicBezTo>
                    <a:cubicBezTo>
                      <a:pt x="33" y="57"/>
                      <a:pt x="33" y="57"/>
                      <a:pt x="33" y="57"/>
                    </a:cubicBezTo>
                    <a:cubicBezTo>
                      <a:pt x="29" y="61"/>
                      <a:pt x="25" y="62"/>
                      <a:pt x="20" y="62"/>
                    </a:cubicBezTo>
                    <a:cubicBezTo>
                      <a:pt x="20" y="62"/>
                      <a:pt x="20" y="62"/>
                      <a:pt x="20" y="62"/>
                    </a:cubicBezTo>
                    <a:cubicBezTo>
                      <a:pt x="15" y="62"/>
                      <a:pt x="11" y="60"/>
                      <a:pt x="7" y="5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15B5F"/>
                  </a:solidFill>
                  <a:effectLst/>
                  <a:uLnTx/>
                  <a:uFillTx/>
                  <a:latin typeface="Arial" panose="020B0604020202020204"/>
                  <a:ea typeface="+mn-ea"/>
                  <a:cs typeface="+mn-cs"/>
                </a:endParaRPr>
              </a:p>
            </p:txBody>
          </p:sp>
          <p:sp>
            <p:nvSpPr>
              <p:cNvPr id="63" name="Freeform 14"/>
              <p:cNvSpPr>
                <a:spLocks/>
              </p:cNvSpPr>
              <p:nvPr/>
            </p:nvSpPr>
            <p:spPr bwMode="auto">
              <a:xfrm>
                <a:off x="7085014" y="8353426"/>
                <a:ext cx="153988" cy="109538"/>
              </a:xfrm>
              <a:custGeom>
                <a:avLst/>
                <a:gdLst>
                  <a:gd name="T0" fmla="*/ 130 w 177"/>
                  <a:gd name="T1" fmla="*/ 126 h 127"/>
                  <a:gd name="T2" fmla="*/ 118 w 177"/>
                  <a:gd name="T3" fmla="*/ 104 h 127"/>
                  <a:gd name="T4" fmla="*/ 118 w 177"/>
                  <a:gd name="T5" fmla="*/ 104 h 127"/>
                  <a:gd name="T6" fmla="*/ 134 w 177"/>
                  <a:gd name="T7" fmla="*/ 51 h 127"/>
                  <a:gd name="T8" fmla="*/ 115 w 177"/>
                  <a:gd name="T9" fmla="*/ 46 h 127"/>
                  <a:gd name="T10" fmla="*/ 115 w 177"/>
                  <a:gd name="T11" fmla="*/ 46 h 127"/>
                  <a:gd name="T12" fmla="*/ 51 w 177"/>
                  <a:gd name="T13" fmla="*/ 36 h 127"/>
                  <a:gd name="T14" fmla="*/ 51 w 177"/>
                  <a:gd name="T15" fmla="*/ 36 h 127"/>
                  <a:gd name="T16" fmla="*/ 37 w 177"/>
                  <a:gd name="T17" fmla="*/ 38 h 127"/>
                  <a:gd name="T18" fmla="*/ 37 w 177"/>
                  <a:gd name="T19" fmla="*/ 38 h 127"/>
                  <a:gd name="T20" fmla="*/ 36 w 177"/>
                  <a:gd name="T21" fmla="*/ 44 h 127"/>
                  <a:gd name="T22" fmla="*/ 36 w 177"/>
                  <a:gd name="T23" fmla="*/ 44 h 127"/>
                  <a:gd name="T24" fmla="*/ 54 w 177"/>
                  <a:gd name="T25" fmla="*/ 95 h 127"/>
                  <a:gd name="T26" fmla="*/ 54 w 177"/>
                  <a:gd name="T27" fmla="*/ 95 h 127"/>
                  <a:gd name="T28" fmla="*/ 55 w 177"/>
                  <a:gd name="T29" fmla="*/ 96 h 127"/>
                  <a:gd name="T30" fmla="*/ 55 w 177"/>
                  <a:gd name="T31" fmla="*/ 96 h 127"/>
                  <a:gd name="T32" fmla="*/ 49 w 177"/>
                  <a:gd name="T33" fmla="*/ 121 h 127"/>
                  <a:gd name="T34" fmla="*/ 49 w 177"/>
                  <a:gd name="T35" fmla="*/ 121 h 127"/>
                  <a:gd name="T36" fmla="*/ 24 w 177"/>
                  <a:gd name="T37" fmla="*/ 115 h 127"/>
                  <a:gd name="T38" fmla="*/ 24 w 177"/>
                  <a:gd name="T39" fmla="*/ 115 h 127"/>
                  <a:gd name="T40" fmla="*/ 12 w 177"/>
                  <a:gd name="T41" fmla="*/ 92 h 127"/>
                  <a:gd name="T42" fmla="*/ 12 w 177"/>
                  <a:gd name="T43" fmla="*/ 92 h 127"/>
                  <a:gd name="T44" fmla="*/ 0 w 177"/>
                  <a:gd name="T45" fmla="*/ 44 h 127"/>
                  <a:gd name="T46" fmla="*/ 0 w 177"/>
                  <a:gd name="T47" fmla="*/ 44 h 127"/>
                  <a:gd name="T48" fmla="*/ 6 w 177"/>
                  <a:gd name="T49" fmla="*/ 20 h 127"/>
                  <a:gd name="T50" fmla="*/ 6 w 177"/>
                  <a:gd name="T51" fmla="*/ 20 h 127"/>
                  <a:gd name="T52" fmla="*/ 27 w 177"/>
                  <a:gd name="T53" fmla="*/ 3 h 127"/>
                  <a:gd name="T54" fmla="*/ 27 w 177"/>
                  <a:gd name="T55" fmla="*/ 3 h 127"/>
                  <a:gd name="T56" fmla="*/ 51 w 177"/>
                  <a:gd name="T57" fmla="*/ 0 h 127"/>
                  <a:gd name="T58" fmla="*/ 51 w 177"/>
                  <a:gd name="T59" fmla="*/ 0 h 127"/>
                  <a:gd name="T60" fmla="*/ 162 w 177"/>
                  <a:gd name="T61" fmla="*/ 21 h 127"/>
                  <a:gd name="T62" fmla="*/ 162 w 177"/>
                  <a:gd name="T63" fmla="*/ 21 h 127"/>
                  <a:gd name="T64" fmla="*/ 174 w 177"/>
                  <a:gd name="T65" fmla="*/ 44 h 127"/>
                  <a:gd name="T66" fmla="*/ 174 w 177"/>
                  <a:gd name="T67" fmla="*/ 44 h 127"/>
                  <a:gd name="T68" fmla="*/ 152 w 177"/>
                  <a:gd name="T69" fmla="*/ 115 h 127"/>
                  <a:gd name="T70" fmla="*/ 135 w 177"/>
                  <a:gd name="T71" fmla="*/ 127 h 127"/>
                  <a:gd name="T72" fmla="*/ 135 w 177"/>
                  <a:gd name="T73" fmla="*/ 127 h 127"/>
                  <a:gd name="T74" fmla="*/ 130 w 177"/>
                  <a:gd name="T75" fmla="*/ 126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7" h="127">
                    <a:moveTo>
                      <a:pt x="130" y="126"/>
                    </a:moveTo>
                    <a:cubicBezTo>
                      <a:pt x="120" y="124"/>
                      <a:pt x="115" y="114"/>
                      <a:pt x="118" y="104"/>
                    </a:cubicBezTo>
                    <a:cubicBezTo>
                      <a:pt x="118" y="104"/>
                      <a:pt x="118" y="104"/>
                      <a:pt x="118" y="104"/>
                    </a:cubicBezTo>
                    <a:cubicBezTo>
                      <a:pt x="134" y="51"/>
                      <a:pt x="134" y="51"/>
                      <a:pt x="134" y="51"/>
                    </a:cubicBezTo>
                    <a:cubicBezTo>
                      <a:pt x="129" y="49"/>
                      <a:pt x="122" y="48"/>
                      <a:pt x="115" y="46"/>
                    </a:cubicBezTo>
                    <a:cubicBezTo>
                      <a:pt x="115" y="46"/>
                      <a:pt x="115" y="46"/>
                      <a:pt x="115" y="46"/>
                    </a:cubicBezTo>
                    <a:cubicBezTo>
                      <a:pt x="94" y="41"/>
                      <a:pt x="68" y="36"/>
                      <a:pt x="51" y="36"/>
                    </a:cubicBezTo>
                    <a:cubicBezTo>
                      <a:pt x="51" y="36"/>
                      <a:pt x="51" y="36"/>
                      <a:pt x="51" y="36"/>
                    </a:cubicBezTo>
                    <a:cubicBezTo>
                      <a:pt x="44" y="36"/>
                      <a:pt x="39" y="37"/>
                      <a:pt x="37" y="38"/>
                    </a:cubicBezTo>
                    <a:cubicBezTo>
                      <a:pt x="37" y="38"/>
                      <a:pt x="37" y="38"/>
                      <a:pt x="37" y="38"/>
                    </a:cubicBezTo>
                    <a:cubicBezTo>
                      <a:pt x="37" y="39"/>
                      <a:pt x="36" y="41"/>
                      <a:pt x="36" y="44"/>
                    </a:cubicBezTo>
                    <a:cubicBezTo>
                      <a:pt x="36" y="44"/>
                      <a:pt x="36" y="44"/>
                      <a:pt x="36" y="44"/>
                    </a:cubicBezTo>
                    <a:cubicBezTo>
                      <a:pt x="36" y="60"/>
                      <a:pt x="50" y="89"/>
                      <a:pt x="54" y="95"/>
                    </a:cubicBezTo>
                    <a:cubicBezTo>
                      <a:pt x="54" y="95"/>
                      <a:pt x="54" y="95"/>
                      <a:pt x="54" y="95"/>
                    </a:cubicBezTo>
                    <a:cubicBezTo>
                      <a:pt x="54" y="95"/>
                      <a:pt x="55" y="96"/>
                      <a:pt x="55" y="96"/>
                    </a:cubicBezTo>
                    <a:cubicBezTo>
                      <a:pt x="55" y="96"/>
                      <a:pt x="55" y="96"/>
                      <a:pt x="55" y="96"/>
                    </a:cubicBezTo>
                    <a:cubicBezTo>
                      <a:pt x="60" y="104"/>
                      <a:pt x="57" y="115"/>
                      <a:pt x="49" y="121"/>
                    </a:cubicBezTo>
                    <a:cubicBezTo>
                      <a:pt x="49" y="121"/>
                      <a:pt x="49" y="121"/>
                      <a:pt x="49" y="121"/>
                    </a:cubicBezTo>
                    <a:cubicBezTo>
                      <a:pt x="40" y="126"/>
                      <a:pt x="29" y="123"/>
                      <a:pt x="24" y="115"/>
                    </a:cubicBezTo>
                    <a:cubicBezTo>
                      <a:pt x="24" y="115"/>
                      <a:pt x="24" y="115"/>
                      <a:pt x="24" y="115"/>
                    </a:cubicBezTo>
                    <a:cubicBezTo>
                      <a:pt x="24" y="114"/>
                      <a:pt x="18" y="105"/>
                      <a:pt x="12" y="92"/>
                    </a:cubicBezTo>
                    <a:cubicBezTo>
                      <a:pt x="12" y="92"/>
                      <a:pt x="12" y="92"/>
                      <a:pt x="12" y="92"/>
                    </a:cubicBezTo>
                    <a:cubicBezTo>
                      <a:pt x="7" y="79"/>
                      <a:pt x="1" y="62"/>
                      <a:pt x="0" y="44"/>
                    </a:cubicBezTo>
                    <a:cubicBezTo>
                      <a:pt x="0" y="44"/>
                      <a:pt x="0" y="44"/>
                      <a:pt x="0" y="44"/>
                    </a:cubicBezTo>
                    <a:cubicBezTo>
                      <a:pt x="0" y="36"/>
                      <a:pt x="2" y="28"/>
                      <a:pt x="6" y="20"/>
                    </a:cubicBezTo>
                    <a:cubicBezTo>
                      <a:pt x="6" y="20"/>
                      <a:pt x="6" y="20"/>
                      <a:pt x="6" y="20"/>
                    </a:cubicBezTo>
                    <a:cubicBezTo>
                      <a:pt x="11" y="10"/>
                      <a:pt x="19" y="5"/>
                      <a:pt x="27" y="3"/>
                    </a:cubicBezTo>
                    <a:cubicBezTo>
                      <a:pt x="27" y="3"/>
                      <a:pt x="27" y="3"/>
                      <a:pt x="27" y="3"/>
                    </a:cubicBezTo>
                    <a:cubicBezTo>
                      <a:pt x="35" y="1"/>
                      <a:pt x="42" y="0"/>
                      <a:pt x="51" y="0"/>
                    </a:cubicBezTo>
                    <a:cubicBezTo>
                      <a:pt x="51" y="0"/>
                      <a:pt x="51" y="0"/>
                      <a:pt x="51" y="0"/>
                    </a:cubicBezTo>
                    <a:cubicBezTo>
                      <a:pt x="96" y="0"/>
                      <a:pt x="161" y="21"/>
                      <a:pt x="162" y="21"/>
                    </a:cubicBezTo>
                    <a:cubicBezTo>
                      <a:pt x="162" y="21"/>
                      <a:pt x="162" y="21"/>
                      <a:pt x="162" y="21"/>
                    </a:cubicBezTo>
                    <a:cubicBezTo>
                      <a:pt x="172" y="24"/>
                      <a:pt x="177" y="34"/>
                      <a:pt x="174" y="44"/>
                    </a:cubicBezTo>
                    <a:cubicBezTo>
                      <a:pt x="174" y="44"/>
                      <a:pt x="174" y="44"/>
                      <a:pt x="174" y="44"/>
                    </a:cubicBezTo>
                    <a:cubicBezTo>
                      <a:pt x="152" y="115"/>
                      <a:pt x="152" y="115"/>
                      <a:pt x="152" y="115"/>
                    </a:cubicBezTo>
                    <a:cubicBezTo>
                      <a:pt x="150" y="122"/>
                      <a:pt x="143" y="127"/>
                      <a:pt x="135" y="127"/>
                    </a:cubicBezTo>
                    <a:cubicBezTo>
                      <a:pt x="135" y="127"/>
                      <a:pt x="135" y="127"/>
                      <a:pt x="135" y="127"/>
                    </a:cubicBezTo>
                    <a:cubicBezTo>
                      <a:pt x="133" y="127"/>
                      <a:pt x="132" y="127"/>
                      <a:pt x="130" y="12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15B5F"/>
                  </a:solidFill>
                  <a:effectLst/>
                  <a:uLnTx/>
                  <a:uFillTx/>
                  <a:latin typeface="Arial" panose="020B0604020202020204"/>
                  <a:ea typeface="+mn-ea"/>
                  <a:cs typeface="+mn-cs"/>
                </a:endParaRPr>
              </a:p>
            </p:txBody>
          </p:sp>
        </p:grpSp>
      </p:grpSp>
      <p:grpSp>
        <p:nvGrpSpPr>
          <p:cNvPr id="66" name="Group 65"/>
          <p:cNvGrpSpPr/>
          <p:nvPr/>
        </p:nvGrpSpPr>
        <p:grpSpPr>
          <a:xfrm>
            <a:off x="444892" y="3278606"/>
            <a:ext cx="531559" cy="531559"/>
            <a:chOff x="414413" y="2241263"/>
            <a:chExt cx="531559" cy="531559"/>
          </a:xfrm>
        </p:grpSpPr>
        <p:sp>
          <p:nvSpPr>
            <p:cNvPr id="35" name="Rectangle 34"/>
            <p:cNvSpPr/>
            <p:nvPr/>
          </p:nvSpPr>
          <p:spPr>
            <a:xfrm>
              <a:off x="414413" y="2241263"/>
              <a:ext cx="531559" cy="531559"/>
            </a:xfrm>
            <a:prstGeom prst="rect">
              <a:avLst/>
            </a:prstGeom>
            <a:gradFill flip="none" rotWithShape="1">
              <a:gsLst>
                <a:gs pos="0">
                  <a:srgbClr val="460F2E"/>
                </a:gs>
                <a:gs pos="50000">
                  <a:srgbClr val="460F2E"/>
                </a:gs>
                <a:gs pos="50000">
                  <a:srgbClr val="5B1032"/>
                </a:gs>
                <a:gs pos="100000">
                  <a:srgbClr val="5B1032"/>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0" rIns="182880" bIns="0" rtlCol="0" anchor="ct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64" name="Freeform 148"/>
            <p:cNvSpPr>
              <a:spLocks noEditPoints="1"/>
            </p:cNvSpPr>
            <p:nvPr/>
          </p:nvSpPr>
          <p:spPr bwMode="auto">
            <a:xfrm>
              <a:off x="502190" y="2355419"/>
              <a:ext cx="341957" cy="310686"/>
            </a:xfrm>
            <a:custGeom>
              <a:avLst/>
              <a:gdLst>
                <a:gd name="T0" fmla="*/ 135 w 186"/>
                <a:gd name="T1" fmla="*/ 51 h 169"/>
                <a:gd name="T2" fmla="*/ 85 w 186"/>
                <a:gd name="T3" fmla="*/ 51 h 169"/>
                <a:gd name="T4" fmla="*/ 51 w 186"/>
                <a:gd name="T5" fmla="*/ 34 h 169"/>
                <a:gd name="T6" fmla="*/ 17 w 186"/>
                <a:gd name="T7" fmla="*/ 34 h 169"/>
                <a:gd name="T8" fmla="*/ 0 w 186"/>
                <a:gd name="T9" fmla="*/ 51 h 169"/>
                <a:gd name="T10" fmla="*/ 0 w 186"/>
                <a:gd name="T11" fmla="*/ 152 h 169"/>
                <a:gd name="T12" fmla="*/ 17 w 186"/>
                <a:gd name="T13" fmla="*/ 169 h 169"/>
                <a:gd name="T14" fmla="*/ 135 w 186"/>
                <a:gd name="T15" fmla="*/ 169 h 169"/>
                <a:gd name="T16" fmla="*/ 152 w 186"/>
                <a:gd name="T17" fmla="*/ 152 h 169"/>
                <a:gd name="T18" fmla="*/ 152 w 186"/>
                <a:gd name="T19" fmla="*/ 67 h 169"/>
                <a:gd name="T20" fmla="*/ 135 w 186"/>
                <a:gd name="T21" fmla="*/ 51 h 169"/>
                <a:gd name="T22" fmla="*/ 144 w 186"/>
                <a:gd name="T23" fmla="*/ 152 h 169"/>
                <a:gd name="T24" fmla="*/ 135 w 186"/>
                <a:gd name="T25" fmla="*/ 160 h 169"/>
                <a:gd name="T26" fmla="*/ 17 w 186"/>
                <a:gd name="T27" fmla="*/ 160 h 169"/>
                <a:gd name="T28" fmla="*/ 9 w 186"/>
                <a:gd name="T29" fmla="*/ 152 h 169"/>
                <a:gd name="T30" fmla="*/ 9 w 186"/>
                <a:gd name="T31" fmla="*/ 84 h 169"/>
                <a:gd name="T32" fmla="*/ 144 w 186"/>
                <a:gd name="T33" fmla="*/ 84 h 169"/>
                <a:gd name="T34" fmla="*/ 144 w 186"/>
                <a:gd name="T35" fmla="*/ 152 h 169"/>
                <a:gd name="T36" fmla="*/ 144 w 186"/>
                <a:gd name="T37" fmla="*/ 76 h 169"/>
                <a:gd name="T38" fmla="*/ 9 w 186"/>
                <a:gd name="T39" fmla="*/ 76 h 169"/>
                <a:gd name="T40" fmla="*/ 9 w 186"/>
                <a:gd name="T41" fmla="*/ 51 h 169"/>
                <a:gd name="T42" fmla="*/ 17 w 186"/>
                <a:gd name="T43" fmla="*/ 42 h 169"/>
                <a:gd name="T44" fmla="*/ 51 w 186"/>
                <a:gd name="T45" fmla="*/ 42 h 169"/>
                <a:gd name="T46" fmla="*/ 85 w 186"/>
                <a:gd name="T47" fmla="*/ 59 h 169"/>
                <a:gd name="T48" fmla="*/ 135 w 186"/>
                <a:gd name="T49" fmla="*/ 59 h 169"/>
                <a:gd name="T50" fmla="*/ 144 w 186"/>
                <a:gd name="T51" fmla="*/ 67 h 169"/>
                <a:gd name="T52" fmla="*/ 144 w 186"/>
                <a:gd name="T53" fmla="*/ 76 h 169"/>
                <a:gd name="T54" fmla="*/ 169 w 186"/>
                <a:gd name="T55" fmla="*/ 17 h 169"/>
                <a:gd name="T56" fmla="*/ 119 w 186"/>
                <a:gd name="T57" fmla="*/ 17 h 169"/>
                <a:gd name="T58" fmla="*/ 85 w 186"/>
                <a:gd name="T59" fmla="*/ 0 h 169"/>
                <a:gd name="T60" fmla="*/ 51 w 186"/>
                <a:gd name="T61" fmla="*/ 0 h 169"/>
                <a:gd name="T62" fmla="*/ 34 w 186"/>
                <a:gd name="T63" fmla="*/ 17 h 169"/>
                <a:gd name="T64" fmla="*/ 34 w 186"/>
                <a:gd name="T65" fmla="*/ 21 h 169"/>
                <a:gd name="T66" fmla="*/ 38 w 186"/>
                <a:gd name="T67" fmla="*/ 25 h 169"/>
                <a:gd name="T68" fmla="*/ 43 w 186"/>
                <a:gd name="T69" fmla="*/ 21 h 169"/>
                <a:gd name="T70" fmla="*/ 43 w 186"/>
                <a:gd name="T71" fmla="*/ 17 h 169"/>
                <a:gd name="T72" fmla="*/ 51 w 186"/>
                <a:gd name="T73" fmla="*/ 8 h 169"/>
                <a:gd name="T74" fmla="*/ 85 w 186"/>
                <a:gd name="T75" fmla="*/ 8 h 169"/>
                <a:gd name="T76" fmla="*/ 119 w 186"/>
                <a:gd name="T77" fmla="*/ 25 h 169"/>
                <a:gd name="T78" fmla="*/ 169 w 186"/>
                <a:gd name="T79" fmla="*/ 25 h 169"/>
                <a:gd name="T80" fmla="*/ 178 w 186"/>
                <a:gd name="T81" fmla="*/ 34 h 169"/>
                <a:gd name="T82" fmla="*/ 178 w 186"/>
                <a:gd name="T83" fmla="*/ 118 h 169"/>
                <a:gd name="T84" fmla="*/ 169 w 186"/>
                <a:gd name="T85" fmla="*/ 126 h 169"/>
                <a:gd name="T86" fmla="*/ 165 w 186"/>
                <a:gd name="T87" fmla="*/ 126 h 169"/>
                <a:gd name="T88" fmla="*/ 161 w 186"/>
                <a:gd name="T89" fmla="*/ 131 h 169"/>
                <a:gd name="T90" fmla="*/ 165 w 186"/>
                <a:gd name="T91" fmla="*/ 135 h 169"/>
                <a:gd name="T92" fmla="*/ 169 w 186"/>
                <a:gd name="T93" fmla="*/ 135 h 169"/>
                <a:gd name="T94" fmla="*/ 186 w 186"/>
                <a:gd name="T95" fmla="*/ 118 h 169"/>
                <a:gd name="T96" fmla="*/ 186 w 186"/>
                <a:gd name="T97" fmla="*/ 34 h 169"/>
                <a:gd name="T98" fmla="*/ 169 w 186"/>
                <a:gd name="T99" fmla="*/ 17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6" h="169">
                  <a:moveTo>
                    <a:pt x="135" y="51"/>
                  </a:moveTo>
                  <a:cubicBezTo>
                    <a:pt x="85" y="51"/>
                    <a:pt x="85" y="51"/>
                    <a:pt x="85" y="51"/>
                  </a:cubicBezTo>
                  <a:cubicBezTo>
                    <a:pt x="68" y="51"/>
                    <a:pt x="68" y="34"/>
                    <a:pt x="51" y="34"/>
                  </a:cubicBezTo>
                  <a:cubicBezTo>
                    <a:pt x="17" y="34"/>
                    <a:pt x="17" y="34"/>
                    <a:pt x="17" y="34"/>
                  </a:cubicBezTo>
                  <a:cubicBezTo>
                    <a:pt x="8" y="34"/>
                    <a:pt x="0" y="41"/>
                    <a:pt x="0" y="51"/>
                  </a:cubicBezTo>
                  <a:cubicBezTo>
                    <a:pt x="0" y="152"/>
                    <a:pt x="0" y="152"/>
                    <a:pt x="0" y="152"/>
                  </a:cubicBezTo>
                  <a:cubicBezTo>
                    <a:pt x="0" y="161"/>
                    <a:pt x="8" y="169"/>
                    <a:pt x="17" y="169"/>
                  </a:cubicBezTo>
                  <a:cubicBezTo>
                    <a:pt x="135" y="169"/>
                    <a:pt x="135" y="169"/>
                    <a:pt x="135" y="169"/>
                  </a:cubicBezTo>
                  <a:cubicBezTo>
                    <a:pt x="145" y="169"/>
                    <a:pt x="152" y="161"/>
                    <a:pt x="152" y="152"/>
                  </a:cubicBezTo>
                  <a:cubicBezTo>
                    <a:pt x="152" y="67"/>
                    <a:pt x="152" y="67"/>
                    <a:pt x="152" y="67"/>
                  </a:cubicBezTo>
                  <a:cubicBezTo>
                    <a:pt x="152" y="58"/>
                    <a:pt x="145" y="51"/>
                    <a:pt x="135" y="51"/>
                  </a:cubicBezTo>
                  <a:close/>
                  <a:moveTo>
                    <a:pt x="144" y="152"/>
                  </a:moveTo>
                  <a:cubicBezTo>
                    <a:pt x="144" y="156"/>
                    <a:pt x="140" y="160"/>
                    <a:pt x="135" y="160"/>
                  </a:cubicBezTo>
                  <a:cubicBezTo>
                    <a:pt x="17" y="160"/>
                    <a:pt x="17" y="160"/>
                    <a:pt x="17" y="160"/>
                  </a:cubicBezTo>
                  <a:cubicBezTo>
                    <a:pt x="13" y="160"/>
                    <a:pt x="9" y="156"/>
                    <a:pt x="9" y="152"/>
                  </a:cubicBezTo>
                  <a:cubicBezTo>
                    <a:pt x="9" y="84"/>
                    <a:pt x="9" y="84"/>
                    <a:pt x="9" y="84"/>
                  </a:cubicBezTo>
                  <a:cubicBezTo>
                    <a:pt x="144" y="84"/>
                    <a:pt x="144" y="84"/>
                    <a:pt x="144" y="84"/>
                  </a:cubicBezTo>
                  <a:lnTo>
                    <a:pt x="144" y="152"/>
                  </a:lnTo>
                  <a:close/>
                  <a:moveTo>
                    <a:pt x="144" y="76"/>
                  </a:moveTo>
                  <a:cubicBezTo>
                    <a:pt x="9" y="76"/>
                    <a:pt x="9" y="76"/>
                    <a:pt x="9" y="76"/>
                  </a:cubicBezTo>
                  <a:cubicBezTo>
                    <a:pt x="9" y="51"/>
                    <a:pt x="9" y="51"/>
                    <a:pt x="9" y="51"/>
                  </a:cubicBezTo>
                  <a:cubicBezTo>
                    <a:pt x="9" y="46"/>
                    <a:pt x="13" y="42"/>
                    <a:pt x="17" y="42"/>
                  </a:cubicBezTo>
                  <a:cubicBezTo>
                    <a:pt x="51" y="42"/>
                    <a:pt x="51" y="42"/>
                    <a:pt x="51" y="42"/>
                  </a:cubicBezTo>
                  <a:cubicBezTo>
                    <a:pt x="64" y="42"/>
                    <a:pt x="64" y="59"/>
                    <a:pt x="85" y="59"/>
                  </a:cubicBezTo>
                  <a:cubicBezTo>
                    <a:pt x="135" y="59"/>
                    <a:pt x="135" y="59"/>
                    <a:pt x="135" y="59"/>
                  </a:cubicBezTo>
                  <a:cubicBezTo>
                    <a:pt x="140" y="59"/>
                    <a:pt x="144" y="63"/>
                    <a:pt x="144" y="67"/>
                  </a:cubicBezTo>
                  <a:lnTo>
                    <a:pt x="144" y="76"/>
                  </a:lnTo>
                  <a:close/>
                  <a:moveTo>
                    <a:pt x="169" y="17"/>
                  </a:moveTo>
                  <a:cubicBezTo>
                    <a:pt x="119" y="17"/>
                    <a:pt x="119" y="17"/>
                    <a:pt x="119" y="17"/>
                  </a:cubicBezTo>
                  <a:cubicBezTo>
                    <a:pt x="102" y="17"/>
                    <a:pt x="102" y="0"/>
                    <a:pt x="85" y="0"/>
                  </a:cubicBezTo>
                  <a:cubicBezTo>
                    <a:pt x="51" y="0"/>
                    <a:pt x="51" y="0"/>
                    <a:pt x="51" y="0"/>
                  </a:cubicBezTo>
                  <a:cubicBezTo>
                    <a:pt x="42" y="0"/>
                    <a:pt x="34" y="7"/>
                    <a:pt x="34" y="17"/>
                  </a:cubicBezTo>
                  <a:cubicBezTo>
                    <a:pt x="34" y="21"/>
                    <a:pt x="34" y="21"/>
                    <a:pt x="34" y="21"/>
                  </a:cubicBezTo>
                  <a:cubicBezTo>
                    <a:pt x="34" y="23"/>
                    <a:pt x="36" y="25"/>
                    <a:pt x="38" y="25"/>
                  </a:cubicBezTo>
                  <a:cubicBezTo>
                    <a:pt x="41" y="25"/>
                    <a:pt x="43" y="23"/>
                    <a:pt x="43" y="21"/>
                  </a:cubicBezTo>
                  <a:cubicBezTo>
                    <a:pt x="43" y="17"/>
                    <a:pt x="43" y="17"/>
                    <a:pt x="43" y="17"/>
                  </a:cubicBezTo>
                  <a:cubicBezTo>
                    <a:pt x="43" y="12"/>
                    <a:pt x="46" y="8"/>
                    <a:pt x="51" y="8"/>
                  </a:cubicBezTo>
                  <a:cubicBezTo>
                    <a:pt x="85" y="8"/>
                    <a:pt x="85" y="8"/>
                    <a:pt x="85" y="8"/>
                  </a:cubicBezTo>
                  <a:cubicBezTo>
                    <a:pt x="97" y="8"/>
                    <a:pt x="97" y="25"/>
                    <a:pt x="119" y="25"/>
                  </a:cubicBezTo>
                  <a:cubicBezTo>
                    <a:pt x="169" y="25"/>
                    <a:pt x="169" y="25"/>
                    <a:pt x="169" y="25"/>
                  </a:cubicBezTo>
                  <a:cubicBezTo>
                    <a:pt x="174" y="25"/>
                    <a:pt x="178" y="29"/>
                    <a:pt x="178" y="34"/>
                  </a:cubicBezTo>
                  <a:cubicBezTo>
                    <a:pt x="178" y="118"/>
                    <a:pt x="178" y="118"/>
                    <a:pt x="178" y="118"/>
                  </a:cubicBezTo>
                  <a:cubicBezTo>
                    <a:pt x="178" y="123"/>
                    <a:pt x="174" y="126"/>
                    <a:pt x="169" y="126"/>
                  </a:cubicBezTo>
                  <a:cubicBezTo>
                    <a:pt x="165" y="126"/>
                    <a:pt x="165" y="126"/>
                    <a:pt x="165" y="126"/>
                  </a:cubicBezTo>
                  <a:cubicBezTo>
                    <a:pt x="163" y="126"/>
                    <a:pt x="161" y="128"/>
                    <a:pt x="161" y="131"/>
                  </a:cubicBezTo>
                  <a:cubicBezTo>
                    <a:pt x="161" y="133"/>
                    <a:pt x="163" y="135"/>
                    <a:pt x="165" y="135"/>
                  </a:cubicBezTo>
                  <a:cubicBezTo>
                    <a:pt x="169" y="135"/>
                    <a:pt x="169" y="135"/>
                    <a:pt x="169" y="135"/>
                  </a:cubicBezTo>
                  <a:cubicBezTo>
                    <a:pt x="178" y="135"/>
                    <a:pt x="186" y="127"/>
                    <a:pt x="186" y="118"/>
                  </a:cubicBezTo>
                  <a:cubicBezTo>
                    <a:pt x="186" y="34"/>
                    <a:pt x="186" y="34"/>
                    <a:pt x="186" y="34"/>
                  </a:cubicBezTo>
                  <a:cubicBezTo>
                    <a:pt x="186" y="24"/>
                    <a:pt x="178" y="17"/>
                    <a:pt x="169" y="1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74C55"/>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578908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Communicate With Clarity</a:t>
            </a:r>
          </a:p>
        </p:txBody>
      </p:sp>
      <p:sp>
        <p:nvSpPr>
          <p:cNvPr id="4" name="Slide Number Placeholder 3"/>
          <p:cNvSpPr>
            <a:spLocks noGrp="1"/>
          </p:cNvSpPr>
          <p:nvPr>
            <p:ph type="sldNum" sz="quarter" idx="12"/>
          </p:nvPr>
        </p:nvSpPr>
        <p:spPr/>
        <p:txBody>
          <a:bodyPr/>
          <a:lstStyle/>
          <a:p>
            <a:fld id="{47F0E2DA-F0F3-3142-8998-098BEA003ED2}" type="slidenum">
              <a:rPr lang="en-US" smtClean="0"/>
              <a:t>4</a:t>
            </a:fld>
            <a:endParaRPr lang="en-US"/>
          </a:p>
        </p:txBody>
      </p:sp>
      <p:sp>
        <p:nvSpPr>
          <p:cNvPr id="14" name="Rectangle 13"/>
          <p:cNvSpPr/>
          <p:nvPr/>
        </p:nvSpPr>
        <p:spPr>
          <a:xfrm>
            <a:off x="381000" y="1744656"/>
            <a:ext cx="3569066" cy="1592327"/>
          </a:xfrm>
          <a:prstGeom prst="rect">
            <a:avLst/>
          </a:prstGeom>
          <a:gradFill flip="none" rotWithShape="1">
            <a:gsLst>
              <a:gs pos="0">
                <a:srgbClr val="89163E">
                  <a:lumMod val="75000"/>
                </a:srgbClr>
              </a:gs>
              <a:gs pos="50000">
                <a:srgbClr val="89163E">
                  <a:lumMod val="75000"/>
                </a:srgbClr>
              </a:gs>
              <a:gs pos="50000">
                <a:srgbClr val="89163E"/>
              </a:gs>
              <a:gs pos="100000">
                <a:srgbClr val="89163E"/>
              </a:gs>
            </a:gsLst>
            <a:lin ang="13500000" scaled="1"/>
            <a:tileRect/>
          </a:gradFill>
          <a:ln w="12700" cap="flat" cmpd="sng" algn="ctr">
            <a:noFill/>
            <a:prstDash val="solid"/>
            <a:miter lim="800000"/>
          </a:ln>
          <a:effectLst/>
        </p:spPr>
        <p:txBody>
          <a:bodyPr lIns="1371600" tIns="0" bIns="0" rtlCol="0" anchor="ctr"/>
          <a:lstStyle/>
          <a:p>
            <a:pPr lvl="0"/>
            <a:r>
              <a:rPr lang="en-US" sz="2000" b="1" kern="0" dirty="0">
                <a:solidFill>
                  <a:srgbClr val="FFFFFF"/>
                </a:solidFill>
                <a:cs typeface="Calibri" panose="020F0502020204030204" pitchFamily="34" charset="0"/>
              </a:rPr>
              <a:t>Obstacles to </a:t>
            </a:r>
            <a:r>
              <a:rPr lang="en-US" sz="2000" b="1" kern="0" dirty="0">
                <a:solidFill>
                  <a:schemeClr val="bg1"/>
                </a:solidFill>
                <a:cs typeface="Calibri" panose="020F0502020204030204" pitchFamily="34" charset="0"/>
              </a:rPr>
              <a:t>communicating</a:t>
            </a:r>
            <a:r>
              <a:rPr lang="en-US" sz="2000" b="1" kern="0" dirty="0">
                <a:solidFill>
                  <a:srgbClr val="FFFFFF"/>
                </a:solidFill>
                <a:cs typeface="Calibri" panose="020F0502020204030204" pitchFamily="34" charset="0"/>
              </a:rPr>
              <a:t> </a:t>
            </a:r>
            <a:br>
              <a:rPr lang="en-US" sz="2000" b="1" kern="0" dirty="0">
                <a:solidFill>
                  <a:srgbClr val="FFFFFF"/>
                </a:solidFill>
                <a:cs typeface="Calibri" panose="020F0502020204030204" pitchFamily="34" charset="0"/>
              </a:rPr>
            </a:br>
            <a:r>
              <a:rPr lang="en-US" sz="2000" b="1" kern="0" dirty="0">
                <a:solidFill>
                  <a:srgbClr val="FFFFFF"/>
                </a:solidFill>
                <a:cs typeface="Calibri" panose="020F0502020204030204" pitchFamily="34" charset="0"/>
              </a:rPr>
              <a:t>with clarity:</a:t>
            </a:r>
          </a:p>
        </p:txBody>
      </p:sp>
      <p:sp>
        <p:nvSpPr>
          <p:cNvPr id="9" name="Rectangle 8"/>
          <p:cNvSpPr/>
          <p:nvPr/>
        </p:nvSpPr>
        <p:spPr>
          <a:xfrm>
            <a:off x="4076396" y="4023615"/>
            <a:ext cx="7436642" cy="1018869"/>
          </a:xfrm>
          <a:prstGeom prst="rect">
            <a:avLst/>
          </a:prstGeom>
        </p:spPr>
        <p:txBody>
          <a:bodyPr wrap="square" anchor="ctr">
            <a:spAutoFit/>
          </a:bodyPr>
          <a:lstStyle/>
          <a:p>
            <a:pPr marL="285750" indent="-285750">
              <a:buFont typeface="Arial" panose="020B0604020202020204" pitchFamily="34" charset="0"/>
              <a:buChar char="•"/>
            </a:pPr>
            <a:r>
              <a:rPr lang="en-US" dirty="0"/>
              <a:t>“What kind of impact do you want your inheritance to make on your children?”</a:t>
            </a:r>
          </a:p>
          <a:p>
            <a:pPr marL="285750" indent="-285750">
              <a:lnSpc>
                <a:spcPct val="150000"/>
              </a:lnSpc>
              <a:buFont typeface="Arial" panose="020B0604020202020204" pitchFamily="34" charset="0"/>
              <a:buChar char="•"/>
            </a:pPr>
            <a:r>
              <a:rPr lang="en-US" dirty="0"/>
              <a:t>“Here’s what I would like to see you accomplish in your lifetime.”</a:t>
            </a:r>
          </a:p>
        </p:txBody>
      </p:sp>
      <p:sp>
        <p:nvSpPr>
          <p:cNvPr id="10" name="Rectangle 9"/>
          <p:cNvSpPr/>
          <p:nvPr/>
        </p:nvSpPr>
        <p:spPr>
          <a:xfrm>
            <a:off x="4076396" y="2029842"/>
            <a:ext cx="6747141" cy="923330"/>
          </a:xfrm>
          <a:prstGeom prst="rect">
            <a:avLst/>
          </a:prstGeom>
        </p:spPr>
        <p:txBody>
          <a:bodyPr>
            <a:spAutoFit/>
          </a:bodyPr>
          <a:lstStyle/>
          <a:p>
            <a:pPr marL="285750" indent="-285750">
              <a:lnSpc>
                <a:spcPct val="150000"/>
              </a:lnSpc>
              <a:buFont typeface="Arial" panose="020B0604020202020204" pitchFamily="34" charset="0"/>
              <a:buChar char="•"/>
            </a:pPr>
            <a:r>
              <a:rPr lang="en-US" dirty="0"/>
              <a:t>Fear of kids becoming greedy </a:t>
            </a:r>
          </a:p>
          <a:p>
            <a:pPr marL="285750" indent="-285750">
              <a:lnSpc>
                <a:spcPct val="150000"/>
              </a:lnSpc>
              <a:buFont typeface="Arial" panose="020B0604020202020204" pitchFamily="34" charset="0"/>
              <a:buChar char="•"/>
            </a:pPr>
            <a:r>
              <a:rPr lang="en-US" dirty="0"/>
              <a:t>Concern over kids not striving  </a:t>
            </a:r>
          </a:p>
        </p:txBody>
      </p:sp>
      <p:sp>
        <p:nvSpPr>
          <p:cNvPr id="13" name="Rectangle 12"/>
          <p:cNvSpPr/>
          <p:nvPr/>
        </p:nvSpPr>
        <p:spPr>
          <a:xfrm>
            <a:off x="381000" y="3667804"/>
            <a:ext cx="3569066" cy="1730493"/>
          </a:xfrm>
          <a:prstGeom prst="rect">
            <a:avLst/>
          </a:prstGeom>
          <a:gradFill flip="none" rotWithShape="1">
            <a:gsLst>
              <a:gs pos="0">
                <a:srgbClr val="005776"/>
              </a:gs>
              <a:gs pos="50000">
                <a:srgbClr val="005776"/>
              </a:gs>
              <a:gs pos="50000">
                <a:srgbClr val="006E8C"/>
              </a:gs>
              <a:gs pos="100000">
                <a:srgbClr val="006E8C"/>
              </a:gs>
            </a:gsLst>
            <a:lin ang="13500000" scaled="1"/>
            <a:tileRect/>
          </a:gradFill>
          <a:ln w="12700" cap="flat" cmpd="sng" algn="ctr">
            <a:noFill/>
            <a:prstDash val="solid"/>
            <a:miter lim="800000"/>
          </a:ln>
          <a:effectLst/>
        </p:spPr>
        <p:txBody>
          <a:bodyPr lIns="1371600" tIns="0" bIns="0" rtlCol="0" anchor="ctr"/>
          <a:lstStyle/>
          <a:p>
            <a:r>
              <a:rPr lang="en-US" sz="2000" b="1" dirty="0">
                <a:solidFill>
                  <a:schemeClr val="bg1"/>
                </a:solidFill>
                <a:cs typeface="Calibri" panose="020F0502020204030204" pitchFamily="34" charset="0"/>
              </a:rPr>
              <a:t>Ways</a:t>
            </a:r>
            <a:r>
              <a:rPr lang="en-US" sz="2000" b="1" dirty="0">
                <a:solidFill>
                  <a:srgbClr val="FFFFFF"/>
                </a:solidFill>
                <a:cs typeface="Calibri" panose="020F0502020204030204" pitchFamily="34" charset="0"/>
              </a:rPr>
              <a:t> to communicate </a:t>
            </a:r>
            <a:br>
              <a:rPr lang="en-US" sz="2000" b="1" dirty="0">
                <a:solidFill>
                  <a:srgbClr val="FFFFFF"/>
                </a:solidFill>
                <a:cs typeface="Calibri" panose="020F0502020204030204" pitchFamily="34" charset="0"/>
              </a:rPr>
            </a:br>
            <a:r>
              <a:rPr lang="en-US" sz="2000" b="1" dirty="0">
                <a:solidFill>
                  <a:srgbClr val="FFFFFF"/>
                </a:solidFill>
                <a:cs typeface="Calibri" panose="020F0502020204030204" pitchFamily="34" charset="0"/>
              </a:rPr>
              <a:t>with clarity:</a:t>
            </a:r>
          </a:p>
        </p:txBody>
      </p:sp>
      <p:sp>
        <p:nvSpPr>
          <p:cNvPr id="15" name="Freeform 73"/>
          <p:cNvSpPr>
            <a:spLocks noEditPoints="1"/>
          </p:cNvSpPr>
          <p:nvPr/>
        </p:nvSpPr>
        <p:spPr bwMode="auto">
          <a:xfrm>
            <a:off x="781396" y="2018771"/>
            <a:ext cx="600200" cy="1044097"/>
          </a:xfrm>
          <a:custGeom>
            <a:avLst/>
            <a:gdLst>
              <a:gd name="T0" fmla="*/ 11 w 91"/>
              <a:gd name="T1" fmla="*/ 161 h 161"/>
              <a:gd name="T2" fmla="*/ 9 w 91"/>
              <a:gd name="T3" fmla="*/ 160 h 161"/>
              <a:gd name="T4" fmla="*/ 8 w 91"/>
              <a:gd name="T5" fmla="*/ 155 h 161"/>
              <a:gd name="T6" fmla="*/ 36 w 91"/>
              <a:gd name="T7" fmla="*/ 91 h 161"/>
              <a:gd name="T8" fmla="*/ 5 w 91"/>
              <a:gd name="T9" fmla="*/ 91 h 161"/>
              <a:gd name="T10" fmla="*/ 1 w 91"/>
              <a:gd name="T11" fmla="*/ 89 h 161"/>
              <a:gd name="T12" fmla="*/ 1 w 91"/>
              <a:gd name="T13" fmla="*/ 85 h 161"/>
              <a:gd name="T14" fmla="*/ 64 w 91"/>
              <a:gd name="T15" fmla="*/ 2 h 161"/>
              <a:gd name="T16" fmla="*/ 69 w 91"/>
              <a:gd name="T17" fmla="*/ 1 h 161"/>
              <a:gd name="T18" fmla="*/ 71 w 91"/>
              <a:gd name="T19" fmla="*/ 6 h 161"/>
              <a:gd name="T20" fmla="*/ 51 w 91"/>
              <a:gd name="T21" fmla="*/ 58 h 161"/>
              <a:gd name="T22" fmla="*/ 86 w 91"/>
              <a:gd name="T23" fmla="*/ 57 h 161"/>
              <a:gd name="T24" fmla="*/ 90 w 91"/>
              <a:gd name="T25" fmla="*/ 59 h 161"/>
              <a:gd name="T26" fmla="*/ 90 w 91"/>
              <a:gd name="T27" fmla="*/ 63 h 161"/>
              <a:gd name="T28" fmla="*/ 14 w 91"/>
              <a:gd name="T29" fmla="*/ 159 h 161"/>
              <a:gd name="T30" fmla="*/ 11 w 91"/>
              <a:gd name="T31" fmla="*/ 161 h 161"/>
              <a:gd name="T32" fmla="*/ 13 w 91"/>
              <a:gd name="T33" fmla="*/ 83 h 161"/>
              <a:gd name="T34" fmla="*/ 42 w 91"/>
              <a:gd name="T35" fmla="*/ 83 h 161"/>
              <a:gd name="T36" fmla="*/ 46 w 91"/>
              <a:gd name="T37" fmla="*/ 85 h 161"/>
              <a:gd name="T38" fmla="*/ 46 w 91"/>
              <a:gd name="T39" fmla="*/ 89 h 161"/>
              <a:gd name="T40" fmla="*/ 28 w 91"/>
              <a:gd name="T41" fmla="*/ 129 h 161"/>
              <a:gd name="T42" fmla="*/ 78 w 91"/>
              <a:gd name="T43" fmla="*/ 65 h 161"/>
              <a:gd name="T44" fmla="*/ 45 w 91"/>
              <a:gd name="T45" fmla="*/ 66 h 161"/>
              <a:gd name="T46" fmla="*/ 42 w 91"/>
              <a:gd name="T47" fmla="*/ 64 h 161"/>
              <a:gd name="T48" fmla="*/ 42 w 91"/>
              <a:gd name="T49" fmla="*/ 60 h 161"/>
              <a:gd name="T50" fmla="*/ 54 w 91"/>
              <a:gd name="T51" fmla="*/ 29 h 161"/>
              <a:gd name="T52" fmla="*/ 13 w 91"/>
              <a:gd name="T53" fmla="*/ 8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1" h="161">
                <a:moveTo>
                  <a:pt x="11" y="161"/>
                </a:moveTo>
                <a:cubicBezTo>
                  <a:pt x="10" y="161"/>
                  <a:pt x="10" y="161"/>
                  <a:pt x="9" y="160"/>
                </a:cubicBezTo>
                <a:cubicBezTo>
                  <a:pt x="7" y="159"/>
                  <a:pt x="7" y="157"/>
                  <a:pt x="8" y="155"/>
                </a:cubicBezTo>
                <a:cubicBezTo>
                  <a:pt x="36" y="91"/>
                  <a:pt x="36" y="91"/>
                  <a:pt x="36" y="91"/>
                </a:cubicBezTo>
                <a:cubicBezTo>
                  <a:pt x="5" y="91"/>
                  <a:pt x="5" y="91"/>
                  <a:pt x="5" y="91"/>
                </a:cubicBezTo>
                <a:cubicBezTo>
                  <a:pt x="3" y="91"/>
                  <a:pt x="2" y="90"/>
                  <a:pt x="1" y="89"/>
                </a:cubicBezTo>
                <a:cubicBezTo>
                  <a:pt x="0" y="88"/>
                  <a:pt x="1" y="86"/>
                  <a:pt x="1" y="85"/>
                </a:cubicBezTo>
                <a:cubicBezTo>
                  <a:pt x="64" y="2"/>
                  <a:pt x="64" y="2"/>
                  <a:pt x="64" y="2"/>
                </a:cubicBezTo>
                <a:cubicBezTo>
                  <a:pt x="65" y="0"/>
                  <a:pt x="68" y="0"/>
                  <a:pt x="69" y="1"/>
                </a:cubicBezTo>
                <a:cubicBezTo>
                  <a:pt x="71" y="2"/>
                  <a:pt x="72" y="4"/>
                  <a:pt x="71" y="6"/>
                </a:cubicBezTo>
                <a:cubicBezTo>
                  <a:pt x="51" y="58"/>
                  <a:pt x="51" y="58"/>
                  <a:pt x="51" y="58"/>
                </a:cubicBezTo>
                <a:cubicBezTo>
                  <a:pt x="86" y="57"/>
                  <a:pt x="86" y="57"/>
                  <a:pt x="86" y="57"/>
                </a:cubicBezTo>
                <a:cubicBezTo>
                  <a:pt x="88" y="57"/>
                  <a:pt x="89" y="58"/>
                  <a:pt x="90" y="59"/>
                </a:cubicBezTo>
                <a:cubicBezTo>
                  <a:pt x="91" y="60"/>
                  <a:pt x="91" y="62"/>
                  <a:pt x="90" y="63"/>
                </a:cubicBezTo>
                <a:cubicBezTo>
                  <a:pt x="14" y="159"/>
                  <a:pt x="14" y="159"/>
                  <a:pt x="14" y="159"/>
                </a:cubicBezTo>
                <a:cubicBezTo>
                  <a:pt x="14" y="160"/>
                  <a:pt x="12" y="161"/>
                  <a:pt x="11" y="161"/>
                </a:cubicBezTo>
                <a:moveTo>
                  <a:pt x="13" y="83"/>
                </a:moveTo>
                <a:cubicBezTo>
                  <a:pt x="42" y="83"/>
                  <a:pt x="42" y="83"/>
                  <a:pt x="42" y="83"/>
                </a:cubicBezTo>
                <a:cubicBezTo>
                  <a:pt x="44" y="83"/>
                  <a:pt x="45" y="84"/>
                  <a:pt x="46" y="85"/>
                </a:cubicBezTo>
                <a:cubicBezTo>
                  <a:pt x="46" y="86"/>
                  <a:pt x="47" y="88"/>
                  <a:pt x="46" y="89"/>
                </a:cubicBezTo>
                <a:cubicBezTo>
                  <a:pt x="28" y="129"/>
                  <a:pt x="28" y="129"/>
                  <a:pt x="28" y="129"/>
                </a:cubicBezTo>
                <a:cubicBezTo>
                  <a:pt x="78" y="65"/>
                  <a:pt x="78" y="65"/>
                  <a:pt x="78" y="65"/>
                </a:cubicBezTo>
                <a:cubicBezTo>
                  <a:pt x="45" y="66"/>
                  <a:pt x="45" y="66"/>
                  <a:pt x="45" y="66"/>
                </a:cubicBezTo>
                <a:cubicBezTo>
                  <a:pt x="44" y="66"/>
                  <a:pt x="43" y="65"/>
                  <a:pt x="42" y="64"/>
                </a:cubicBezTo>
                <a:cubicBezTo>
                  <a:pt x="41" y="63"/>
                  <a:pt x="41" y="61"/>
                  <a:pt x="42" y="60"/>
                </a:cubicBezTo>
                <a:cubicBezTo>
                  <a:pt x="54" y="29"/>
                  <a:pt x="54" y="29"/>
                  <a:pt x="54" y="29"/>
                </a:cubicBezTo>
                <a:lnTo>
                  <a:pt x="13" y="8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74C55"/>
              </a:solidFill>
              <a:effectLst/>
              <a:uLnTx/>
              <a:uFillTx/>
              <a:latin typeface="Calibri"/>
              <a:ea typeface="+mn-ea"/>
              <a:cs typeface="+mn-cs"/>
            </a:endParaRPr>
          </a:p>
        </p:txBody>
      </p:sp>
      <p:grpSp>
        <p:nvGrpSpPr>
          <p:cNvPr id="28" name="Group 27"/>
          <p:cNvGrpSpPr/>
          <p:nvPr/>
        </p:nvGrpSpPr>
        <p:grpSpPr>
          <a:xfrm>
            <a:off x="594870" y="4078885"/>
            <a:ext cx="889993" cy="908330"/>
            <a:chOff x="594870" y="4167195"/>
            <a:chExt cx="889993" cy="908330"/>
          </a:xfrm>
        </p:grpSpPr>
        <p:sp>
          <p:nvSpPr>
            <p:cNvPr id="18" name="Freeform 7"/>
            <p:cNvSpPr>
              <a:spLocks noEditPoints="1"/>
            </p:cNvSpPr>
            <p:nvPr/>
          </p:nvSpPr>
          <p:spPr bwMode="auto">
            <a:xfrm>
              <a:off x="818122" y="4387488"/>
              <a:ext cx="446505" cy="688037"/>
            </a:xfrm>
            <a:custGeom>
              <a:avLst/>
              <a:gdLst>
                <a:gd name="T0" fmla="*/ 581 w 1628"/>
                <a:gd name="T1" fmla="*/ 257 h 2504"/>
                <a:gd name="T2" fmla="*/ 350 w 1628"/>
                <a:gd name="T3" fmla="*/ 419 h 2504"/>
                <a:gd name="T4" fmla="*/ 225 w 1628"/>
                <a:gd name="T5" fmla="*/ 666 h 2504"/>
                <a:gd name="T6" fmla="*/ 227 w 1628"/>
                <a:gd name="T7" fmla="*/ 931 h 2504"/>
                <a:gd name="T8" fmla="*/ 303 w 1628"/>
                <a:gd name="T9" fmla="*/ 1129 h 2504"/>
                <a:gd name="T10" fmla="*/ 413 w 1628"/>
                <a:gd name="T11" fmla="*/ 1298 h 2504"/>
                <a:gd name="T12" fmla="*/ 526 w 1628"/>
                <a:gd name="T13" fmla="*/ 1501 h 2504"/>
                <a:gd name="T14" fmla="*/ 580 w 1628"/>
                <a:gd name="T15" fmla="*/ 1712 h 2504"/>
                <a:gd name="T16" fmla="*/ 704 w 1628"/>
                <a:gd name="T17" fmla="*/ 1768 h 2504"/>
                <a:gd name="T18" fmla="*/ 891 w 1628"/>
                <a:gd name="T19" fmla="*/ 1777 h 2504"/>
                <a:gd name="T20" fmla="*/ 1032 w 1628"/>
                <a:gd name="T21" fmla="*/ 1725 h 2504"/>
                <a:gd name="T22" fmla="*/ 1086 w 1628"/>
                <a:gd name="T23" fmla="*/ 1548 h 2504"/>
                <a:gd name="T24" fmla="*/ 1190 w 1628"/>
                <a:gd name="T25" fmla="*/ 1336 h 2504"/>
                <a:gd name="T26" fmla="*/ 1305 w 1628"/>
                <a:gd name="T27" fmla="*/ 1163 h 2504"/>
                <a:gd name="T28" fmla="*/ 1390 w 1628"/>
                <a:gd name="T29" fmla="*/ 975 h 2504"/>
                <a:gd name="T30" fmla="*/ 1412 w 1628"/>
                <a:gd name="T31" fmla="*/ 722 h 2504"/>
                <a:gd name="T32" fmla="*/ 1312 w 1628"/>
                <a:gd name="T33" fmla="*/ 463 h 2504"/>
                <a:gd name="T34" fmla="*/ 1101 w 1628"/>
                <a:gd name="T35" fmla="*/ 281 h 2504"/>
                <a:gd name="T36" fmla="*/ 814 w 1628"/>
                <a:gd name="T37" fmla="*/ 214 h 2504"/>
                <a:gd name="T38" fmla="*/ 1098 w 1628"/>
                <a:gd name="T39" fmla="*/ 49 h 2504"/>
                <a:gd name="T40" fmla="*/ 1390 w 1628"/>
                <a:gd name="T41" fmla="*/ 228 h 2504"/>
                <a:gd name="T42" fmla="*/ 1577 w 1628"/>
                <a:gd name="T43" fmla="*/ 508 h 2504"/>
                <a:gd name="T44" fmla="*/ 1626 w 1628"/>
                <a:gd name="T45" fmla="*/ 842 h 2504"/>
                <a:gd name="T46" fmla="*/ 1573 w 1628"/>
                <a:gd name="T47" fmla="*/ 1101 h 2504"/>
                <a:gd name="T48" fmla="*/ 1473 w 1628"/>
                <a:gd name="T49" fmla="*/ 1296 h 2504"/>
                <a:gd name="T50" fmla="*/ 1365 w 1628"/>
                <a:gd name="T51" fmla="*/ 1457 h 2504"/>
                <a:gd name="T52" fmla="*/ 1289 w 1628"/>
                <a:gd name="T53" fmla="*/ 1614 h 2504"/>
                <a:gd name="T54" fmla="*/ 1261 w 1628"/>
                <a:gd name="T55" fmla="*/ 1781 h 2504"/>
                <a:gd name="T56" fmla="*/ 1135 w 1628"/>
                <a:gd name="T57" fmla="*/ 1911 h 2504"/>
                <a:gd name="T58" fmla="*/ 1153 w 1628"/>
                <a:gd name="T59" fmla="*/ 1991 h 2504"/>
                <a:gd name="T60" fmla="*/ 1164 w 1628"/>
                <a:gd name="T61" fmla="*/ 2065 h 2504"/>
                <a:gd name="T62" fmla="*/ 1121 w 1628"/>
                <a:gd name="T63" fmla="*/ 2143 h 2504"/>
                <a:gd name="T64" fmla="*/ 1163 w 1628"/>
                <a:gd name="T65" fmla="*/ 2221 h 2504"/>
                <a:gd name="T66" fmla="*/ 1110 w 1628"/>
                <a:gd name="T67" fmla="*/ 2293 h 2504"/>
                <a:gd name="T68" fmla="*/ 1097 w 1628"/>
                <a:gd name="T69" fmla="*/ 2375 h 2504"/>
                <a:gd name="T70" fmla="*/ 962 w 1628"/>
                <a:gd name="T71" fmla="*/ 2434 h 2504"/>
                <a:gd name="T72" fmla="*/ 844 w 1628"/>
                <a:gd name="T73" fmla="*/ 2501 h 2504"/>
                <a:gd name="T74" fmla="*/ 722 w 1628"/>
                <a:gd name="T75" fmla="*/ 2461 h 2504"/>
                <a:gd name="T76" fmla="*/ 568 w 1628"/>
                <a:gd name="T77" fmla="*/ 2395 h 2504"/>
                <a:gd name="T78" fmla="*/ 516 w 1628"/>
                <a:gd name="T79" fmla="*/ 2309 h 2504"/>
                <a:gd name="T80" fmla="*/ 482 w 1628"/>
                <a:gd name="T81" fmla="*/ 2235 h 2504"/>
                <a:gd name="T82" fmla="*/ 498 w 1628"/>
                <a:gd name="T83" fmla="*/ 2156 h 2504"/>
                <a:gd name="T84" fmla="*/ 472 w 1628"/>
                <a:gd name="T85" fmla="*/ 2081 h 2504"/>
                <a:gd name="T86" fmla="*/ 497 w 1628"/>
                <a:gd name="T87" fmla="*/ 2008 h 2504"/>
                <a:gd name="T88" fmla="*/ 481 w 1628"/>
                <a:gd name="T89" fmla="*/ 1926 h 2504"/>
                <a:gd name="T90" fmla="*/ 384 w 1628"/>
                <a:gd name="T91" fmla="*/ 1810 h 2504"/>
                <a:gd name="T92" fmla="*/ 348 w 1628"/>
                <a:gd name="T93" fmla="*/ 1648 h 2504"/>
                <a:gd name="T94" fmla="*/ 282 w 1628"/>
                <a:gd name="T95" fmla="*/ 1488 h 2504"/>
                <a:gd name="T96" fmla="*/ 177 w 1628"/>
                <a:gd name="T97" fmla="*/ 1329 h 2504"/>
                <a:gd name="T98" fmla="*/ 73 w 1628"/>
                <a:gd name="T99" fmla="*/ 1143 h 2504"/>
                <a:gd name="T100" fmla="*/ 7 w 1628"/>
                <a:gd name="T101" fmla="*/ 900 h 2504"/>
                <a:gd name="T102" fmla="*/ 29 w 1628"/>
                <a:gd name="T103" fmla="*/ 572 h 2504"/>
                <a:gd name="T104" fmla="*/ 192 w 1628"/>
                <a:gd name="T105" fmla="*/ 278 h 2504"/>
                <a:gd name="T106" fmla="*/ 465 w 1628"/>
                <a:gd name="T107" fmla="*/ 75 h 2504"/>
                <a:gd name="T108" fmla="*/ 814 w 1628"/>
                <a:gd name="T109" fmla="*/ 0 h 2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28" h="2504">
                  <a:moveTo>
                    <a:pt x="814" y="214"/>
                  </a:moveTo>
                  <a:lnTo>
                    <a:pt x="752" y="216"/>
                  </a:lnTo>
                  <a:lnTo>
                    <a:pt x="693" y="225"/>
                  </a:lnTo>
                  <a:lnTo>
                    <a:pt x="636" y="239"/>
                  </a:lnTo>
                  <a:lnTo>
                    <a:pt x="581" y="257"/>
                  </a:lnTo>
                  <a:lnTo>
                    <a:pt x="528" y="281"/>
                  </a:lnTo>
                  <a:lnTo>
                    <a:pt x="478" y="310"/>
                  </a:lnTo>
                  <a:lnTo>
                    <a:pt x="432" y="343"/>
                  </a:lnTo>
                  <a:lnTo>
                    <a:pt x="389" y="379"/>
                  </a:lnTo>
                  <a:lnTo>
                    <a:pt x="350" y="419"/>
                  </a:lnTo>
                  <a:lnTo>
                    <a:pt x="316" y="463"/>
                  </a:lnTo>
                  <a:lnTo>
                    <a:pt x="285" y="510"/>
                  </a:lnTo>
                  <a:lnTo>
                    <a:pt x="260" y="560"/>
                  </a:lnTo>
                  <a:lnTo>
                    <a:pt x="240" y="612"/>
                  </a:lnTo>
                  <a:lnTo>
                    <a:pt x="225" y="666"/>
                  </a:lnTo>
                  <a:lnTo>
                    <a:pt x="216" y="722"/>
                  </a:lnTo>
                  <a:lnTo>
                    <a:pt x="213" y="780"/>
                  </a:lnTo>
                  <a:lnTo>
                    <a:pt x="215" y="834"/>
                  </a:lnTo>
                  <a:lnTo>
                    <a:pt x="220" y="884"/>
                  </a:lnTo>
                  <a:lnTo>
                    <a:pt x="227" y="931"/>
                  </a:lnTo>
                  <a:lnTo>
                    <a:pt x="239" y="975"/>
                  </a:lnTo>
                  <a:lnTo>
                    <a:pt x="252" y="1016"/>
                  </a:lnTo>
                  <a:lnTo>
                    <a:pt x="267" y="1056"/>
                  </a:lnTo>
                  <a:lnTo>
                    <a:pt x="284" y="1092"/>
                  </a:lnTo>
                  <a:lnTo>
                    <a:pt x="303" y="1129"/>
                  </a:lnTo>
                  <a:lnTo>
                    <a:pt x="324" y="1163"/>
                  </a:lnTo>
                  <a:lnTo>
                    <a:pt x="345" y="1196"/>
                  </a:lnTo>
                  <a:lnTo>
                    <a:pt x="367" y="1230"/>
                  </a:lnTo>
                  <a:lnTo>
                    <a:pt x="389" y="1263"/>
                  </a:lnTo>
                  <a:lnTo>
                    <a:pt x="413" y="1298"/>
                  </a:lnTo>
                  <a:lnTo>
                    <a:pt x="438" y="1336"/>
                  </a:lnTo>
                  <a:lnTo>
                    <a:pt x="462" y="1375"/>
                  </a:lnTo>
                  <a:lnTo>
                    <a:pt x="485" y="1415"/>
                  </a:lnTo>
                  <a:lnTo>
                    <a:pt x="507" y="1457"/>
                  </a:lnTo>
                  <a:lnTo>
                    <a:pt x="526" y="1501"/>
                  </a:lnTo>
                  <a:lnTo>
                    <a:pt x="542" y="1547"/>
                  </a:lnTo>
                  <a:lnTo>
                    <a:pt x="555" y="1596"/>
                  </a:lnTo>
                  <a:lnTo>
                    <a:pt x="564" y="1647"/>
                  </a:lnTo>
                  <a:lnTo>
                    <a:pt x="568" y="1701"/>
                  </a:lnTo>
                  <a:lnTo>
                    <a:pt x="580" y="1712"/>
                  </a:lnTo>
                  <a:lnTo>
                    <a:pt x="596" y="1724"/>
                  </a:lnTo>
                  <a:lnTo>
                    <a:pt x="618" y="1736"/>
                  </a:lnTo>
                  <a:lnTo>
                    <a:pt x="643" y="1749"/>
                  </a:lnTo>
                  <a:lnTo>
                    <a:pt x="671" y="1759"/>
                  </a:lnTo>
                  <a:lnTo>
                    <a:pt x="704" y="1768"/>
                  </a:lnTo>
                  <a:lnTo>
                    <a:pt x="739" y="1777"/>
                  </a:lnTo>
                  <a:lnTo>
                    <a:pt x="775" y="1781"/>
                  </a:lnTo>
                  <a:lnTo>
                    <a:pt x="815" y="1783"/>
                  </a:lnTo>
                  <a:lnTo>
                    <a:pt x="853" y="1781"/>
                  </a:lnTo>
                  <a:lnTo>
                    <a:pt x="891" y="1777"/>
                  </a:lnTo>
                  <a:lnTo>
                    <a:pt x="925" y="1768"/>
                  </a:lnTo>
                  <a:lnTo>
                    <a:pt x="957" y="1759"/>
                  </a:lnTo>
                  <a:lnTo>
                    <a:pt x="985" y="1749"/>
                  </a:lnTo>
                  <a:lnTo>
                    <a:pt x="1010" y="1736"/>
                  </a:lnTo>
                  <a:lnTo>
                    <a:pt x="1032" y="1725"/>
                  </a:lnTo>
                  <a:lnTo>
                    <a:pt x="1049" y="1712"/>
                  </a:lnTo>
                  <a:lnTo>
                    <a:pt x="1060" y="1702"/>
                  </a:lnTo>
                  <a:lnTo>
                    <a:pt x="1065" y="1648"/>
                  </a:lnTo>
                  <a:lnTo>
                    <a:pt x="1074" y="1596"/>
                  </a:lnTo>
                  <a:lnTo>
                    <a:pt x="1086" y="1548"/>
                  </a:lnTo>
                  <a:lnTo>
                    <a:pt x="1103" y="1501"/>
                  </a:lnTo>
                  <a:lnTo>
                    <a:pt x="1122" y="1457"/>
                  </a:lnTo>
                  <a:lnTo>
                    <a:pt x="1143" y="1415"/>
                  </a:lnTo>
                  <a:lnTo>
                    <a:pt x="1165" y="1375"/>
                  </a:lnTo>
                  <a:lnTo>
                    <a:pt x="1190" y="1336"/>
                  </a:lnTo>
                  <a:lnTo>
                    <a:pt x="1214" y="1299"/>
                  </a:lnTo>
                  <a:lnTo>
                    <a:pt x="1239" y="1263"/>
                  </a:lnTo>
                  <a:lnTo>
                    <a:pt x="1261" y="1230"/>
                  </a:lnTo>
                  <a:lnTo>
                    <a:pt x="1284" y="1196"/>
                  </a:lnTo>
                  <a:lnTo>
                    <a:pt x="1305" y="1163"/>
                  </a:lnTo>
                  <a:lnTo>
                    <a:pt x="1325" y="1129"/>
                  </a:lnTo>
                  <a:lnTo>
                    <a:pt x="1344" y="1092"/>
                  </a:lnTo>
                  <a:lnTo>
                    <a:pt x="1361" y="1056"/>
                  </a:lnTo>
                  <a:lnTo>
                    <a:pt x="1377" y="1016"/>
                  </a:lnTo>
                  <a:lnTo>
                    <a:pt x="1390" y="975"/>
                  </a:lnTo>
                  <a:lnTo>
                    <a:pt x="1401" y="931"/>
                  </a:lnTo>
                  <a:lnTo>
                    <a:pt x="1409" y="884"/>
                  </a:lnTo>
                  <a:lnTo>
                    <a:pt x="1413" y="834"/>
                  </a:lnTo>
                  <a:lnTo>
                    <a:pt x="1415" y="780"/>
                  </a:lnTo>
                  <a:lnTo>
                    <a:pt x="1412" y="722"/>
                  </a:lnTo>
                  <a:lnTo>
                    <a:pt x="1403" y="666"/>
                  </a:lnTo>
                  <a:lnTo>
                    <a:pt x="1388" y="612"/>
                  </a:lnTo>
                  <a:lnTo>
                    <a:pt x="1368" y="560"/>
                  </a:lnTo>
                  <a:lnTo>
                    <a:pt x="1342" y="510"/>
                  </a:lnTo>
                  <a:lnTo>
                    <a:pt x="1312" y="463"/>
                  </a:lnTo>
                  <a:lnTo>
                    <a:pt x="1278" y="419"/>
                  </a:lnTo>
                  <a:lnTo>
                    <a:pt x="1239" y="379"/>
                  </a:lnTo>
                  <a:lnTo>
                    <a:pt x="1197" y="343"/>
                  </a:lnTo>
                  <a:lnTo>
                    <a:pt x="1150" y="310"/>
                  </a:lnTo>
                  <a:lnTo>
                    <a:pt x="1101" y="281"/>
                  </a:lnTo>
                  <a:lnTo>
                    <a:pt x="1048" y="257"/>
                  </a:lnTo>
                  <a:lnTo>
                    <a:pt x="993" y="239"/>
                  </a:lnTo>
                  <a:lnTo>
                    <a:pt x="936" y="225"/>
                  </a:lnTo>
                  <a:lnTo>
                    <a:pt x="875" y="216"/>
                  </a:lnTo>
                  <a:lnTo>
                    <a:pt x="814" y="214"/>
                  </a:lnTo>
                  <a:close/>
                  <a:moveTo>
                    <a:pt x="814" y="0"/>
                  </a:moveTo>
                  <a:lnTo>
                    <a:pt x="889" y="3"/>
                  </a:lnTo>
                  <a:lnTo>
                    <a:pt x="961" y="13"/>
                  </a:lnTo>
                  <a:lnTo>
                    <a:pt x="1030" y="28"/>
                  </a:lnTo>
                  <a:lnTo>
                    <a:pt x="1098" y="49"/>
                  </a:lnTo>
                  <a:lnTo>
                    <a:pt x="1163" y="75"/>
                  </a:lnTo>
                  <a:lnTo>
                    <a:pt x="1225" y="106"/>
                  </a:lnTo>
                  <a:lnTo>
                    <a:pt x="1284" y="143"/>
                  </a:lnTo>
                  <a:lnTo>
                    <a:pt x="1339" y="183"/>
                  </a:lnTo>
                  <a:lnTo>
                    <a:pt x="1390" y="228"/>
                  </a:lnTo>
                  <a:lnTo>
                    <a:pt x="1437" y="278"/>
                  </a:lnTo>
                  <a:lnTo>
                    <a:pt x="1480" y="330"/>
                  </a:lnTo>
                  <a:lnTo>
                    <a:pt x="1517" y="386"/>
                  </a:lnTo>
                  <a:lnTo>
                    <a:pt x="1550" y="445"/>
                  </a:lnTo>
                  <a:lnTo>
                    <a:pt x="1577" y="508"/>
                  </a:lnTo>
                  <a:lnTo>
                    <a:pt x="1599" y="572"/>
                  </a:lnTo>
                  <a:lnTo>
                    <a:pt x="1615" y="640"/>
                  </a:lnTo>
                  <a:lnTo>
                    <a:pt x="1625" y="710"/>
                  </a:lnTo>
                  <a:lnTo>
                    <a:pt x="1628" y="780"/>
                  </a:lnTo>
                  <a:lnTo>
                    <a:pt x="1626" y="842"/>
                  </a:lnTo>
                  <a:lnTo>
                    <a:pt x="1621" y="900"/>
                  </a:lnTo>
                  <a:lnTo>
                    <a:pt x="1613" y="955"/>
                  </a:lnTo>
                  <a:lnTo>
                    <a:pt x="1602" y="1007"/>
                  </a:lnTo>
                  <a:lnTo>
                    <a:pt x="1589" y="1055"/>
                  </a:lnTo>
                  <a:lnTo>
                    <a:pt x="1573" y="1101"/>
                  </a:lnTo>
                  <a:lnTo>
                    <a:pt x="1556" y="1144"/>
                  </a:lnTo>
                  <a:lnTo>
                    <a:pt x="1537" y="1185"/>
                  </a:lnTo>
                  <a:lnTo>
                    <a:pt x="1516" y="1223"/>
                  </a:lnTo>
                  <a:lnTo>
                    <a:pt x="1495" y="1261"/>
                  </a:lnTo>
                  <a:lnTo>
                    <a:pt x="1473" y="1296"/>
                  </a:lnTo>
                  <a:lnTo>
                    <a:pt x="1452" y="1329"/>
                  </a:lnTo>
                  <a:lnTo>
                    <a:pt x="1429" y="1363"/>
                  </a:lnTo>
                  <a:lnTo>
                    <a:pt x="1407" y="1395"/>
                  </a:lnTo>
                  <a:lnTo>
                    <a:pt x="1386" y="1426"/>
                  </a:lnTo>
                  <a:lnTo>
                    <a:pt x="1365" y="1457"/>
                  </a:lnTo>
                  <a:lnTo>
                    <a:pt x="1346" y="1488"/>
                  </a:lnTo>
                  <a:lnTo>
                    <a:pt x="1329" y="1519"/>
                  </a:lnTo>
                  <a:lnTo>
                    <a:pt x="1313" y="1550"/>
                  </a:lnTo>
                  <a:lnTo>
                    <a:pt x="1300" y="1582"/>
                  </a:lnTo>
                  <a:lnTo>
                    <a:pt x="1289" y="1614"/>
                  </a:lnTo>
                  <a:lnTo>
                    <a:pt x="1281" y="1648"/>
                  </a:lnTo>
                  <a:lnTo>
                    <a:pt x="1276" y="1683"/>
                  </a:lnTo>
                  <a:lnTo>
                    <a:pt x="1274" y="1719"/>
                  </a:lnTo>
                  <a:lnTo>
                    <a:pt x="1271" y="1751"/>
                  </a:lnTo>
                  <a:lnTo>
                    <a:pt x="1261" y="1781"/>
                  </a:lnTo>
                  <a:lnTo>
                    <a:pt x="1246" y="1810"/>
                  </a:lnTo>
                  <a:lnTo>
                    <a:pt x="1225" y="1837"/>
                  </a:lnTo>
                  <a:lnTo>
                    <a:pt x="1199" y="1863"/>
                  </a:lnTo>
                  <a:lnTo>
                    <a:pt x="1169" y="1888"/>
                  </a:lnTo>
                  <a:lnTo>
                    <a:pt x="1135" y="1911"/>
                  </a:lnTo>
                  <a:lnTo>
                    <a:pt x="1151" y="1926"/>
                  </a:lnTo>
                  <a:lnTo>
                    <a:pt x="1161" y="1942"/>
                  </a:lnTo>
                  <a:lnTo>
                    <a:pt x="1164" y="1960"/>
                  </a:lnTo>
                  <a:lnTo>
                    <a:pt x="1161" y="1975"/>
                  </a:lnTo>
                  <a:lnTo>
                    <a:pt x="1153" y="1991"/>
                  </a:lnTo>
                  <a:lnTo>
                    <a:pt x="1138" y="2005"/>
                  </a:lnTo>
                  <a:lnTo>
                    <a:pt x="1120" y="2020"/>
                  </a:lnTo>
                  <a:lnTo>
                    <a:pt x="1139" y="2034"/>
                  </a:lnTo>
                  <a:lnTo>
                    <a:pt x="1155" y="2049"/>
                  </a:lnTo>
                  <a:lnTo>
                    <a:pt x="1164" y="2065"/>
                  </a:lnTo>
                  <a:lnTo>
                    <a:pt x="1168" y="2081"/>
                  </a:lnTo>
                  <a:lnTo>
                    <a:pt x="1164" y="2098"/>
                  </a:lnTo>
                  <a:lnTo>
                    <a:pt x="1155" y="2114"/>
                  </a:lnTo>
                  <a:lnTo>
                    <a:pt x="1140" y="2129"/>
                  </a:lnTo>
                  <a:lnTo>
                    <a:pt x="1121" y="2143"/>
                  </a:lnTo>
                  <a:lnTo>
                    <a:pt x="1140" y="2157"/>
                  </a:lnTo>
                  <a:lnTo>
                    <a:pt x="1155" y="2172"/>
                  </a:lnTo>
                  <a:lnTo>
                    <a:pt x="1163" y="2187"/>
                  </a:lnTo>
                  <a:lnTo>
                    <a:pt x="1166" y="2204"/>
                  </a:lnTo>
                  <a:lnTo>
                    <a:pt x="1163" y="2221"/>
                  </a:lnTo>
                  <a:lnTo>
                    <a:pt x="1155" y="2235"/>
                  </a:lnTo>
                  <a:lnTo>
                    <a:pt x="1140" y="2251"/>
                  </a:lnTo>
                  <a:lnTo>
                    <a:pt x="1121" y="2264"/>
                  </a:lnTo>
                  <a:lnTo>
                    <a:pt x="1097" y="2277"/>
                  </a:lnTo>
                  <a:lnTo>
                    <a:pt x="1110" y="2293"/>
                  </a:lnTo>
                  <a:lnTo>
                    <a:pt x="1119" y="2309"/>
                  </a:lnTo>
                  <a:lnTo>
                    <a:pt x="1122" y="2326"/>
                  </a:lnTo>
                  <a:lnTo>
                    <a:pt x="1119" y="2343"/>
                  </a:lnTo>
                  <a:lnTo>
                    <a:pt x="1110" y="2360"/>
                  </a:lnTo>
                  <a:lnTo>
                    <a:pt x="1097" y="2375"/>
                  </a:lnTo>
                  <a:lnTo>
                    <a:pt x="1078" y="2389"/>
                  </a:lnTo>
                  <a:lnTo>
                    <a:pt x="1054" y="2403"/>
                  </a:lnTo>
                  <a:lnTo>
                    <a:pt x="1027" y="2414"/>
                  </a:lnTo>
                  <a:lnTo>
                    <a:pt x="996" y="2425"/>
                  </a:lnTo>
                  <a:lnTo>
                    <a:pt x="962" y="2434"/>
                  </a:lnTo>
                  <a:lnTo>
                    <a:pt x="924" y="2440"/>
                  </a:lnTo>
                  <a:lnTo>
                    <a:pt x="911" y="2461"/>
                  </a:lnTo>
                  <a:lnTo>
                    <a:pt x="892" y="2479"/>
                  </a:lnTo>
                  <a:lnTo>
                    <a:pt x="869" y="2492"/>
                  </a:lnTo>
                  <a:lnTo>
                    <a:pt x="844" y="2501"/>
                  </a:lnTo>
                  <a:lnTo>
                    <a:pt x="817" y="2504"/>
                  </a:lnTo>
                  <a:lnTo>
                    <a:pt x="789" y="2501"/>
                  </a:lnTo>
                  <a:lnTo>
                    <a:pt x="764" y="2492"/>
                  </a:lnTo>
                  <a:lnTo>
                    <a:pt x="741" y="2479"/>
                  </a:lnTo>
                  <a:lnTo>
                    <a:pt x="722" y="2461"/>
                  </a:lnTo>
                  <a:lnTo>
                    <a:pt x="709" y="2440"/>
                  </a:lnTo>
                  <a:lnTo>
                    <a:pt x="667" y="2432"/>
                  </a:lnTo>
                  <a:lnTo>
                    <a:pt x="630" y="2423"/>
                  </a:lnTo>
                  <a:lnTo>
                    <a:pt x="596" y="2410"/>
                  </a:lnTo>
                  <a:lnTo>
                    <a:pt x="568" y="2395"/>
                  </a:lnTo>
                  <a:lnTo>
                    <a:pt x="544" y="2380"/>
                  </a:lnTo>
                  <a:lnTo>
                    <a:pt x="528" y="2363"/>
                  </a:lnTo>
                  <a:lnTo>
                    <a:pt x="516" y="2346"/>
                  </a:lnTo>
                  <a:lnTo>
                    <a:pt x="513" y="2326"/>
                  </a:lnTo>
                  <a:lnTo>
                    <a:pt x="516" y="2309"/>
                  </a:lnTo>
                  <a:lnTo>
                    <a:pt x="525" y="2293"/>
                  </a:lnTo>
                  <a:lnTo>
                    <a:pt x="539" y="2277"/>
                  </a:lnTo>
                  <a:lnTo>
                    <a:pt x="515" y="2263"/>
                  </a:lnTo>
                  <a:lnTo>
                    <a:pt x="497" y="2250"/>
                  </a:lnTo>
                  <a:lnTo>
                    <a:pt x="482" y="2235"/>
                  </a:lnTo>
                  <a:lnTo>
                    <a:pt x="474" y="2220"/>
                  </a:lnTo>
                  <a:lnTo>
                    <a:pt x="471" y="2204"/>
                  </a:lnTo>
                  <a:lnTo>
                    <a:pt x="474" y="2187"/>
                  </a:lnTo>
                  <a:lnTo>
                    <a:pt x="483" y="2172"/>
                  </a:lnTo>
                  <a:lnTo>
                    <a:pt x="498" y="2156"/>
                  </a:lnTo>
                  <a:lnTo>
                    <a:pt x="517" y="2143"/>
                  </a:lnTo>
                  <a:lnTo>
                    <a:pt x="499" y="2128"/>
                  </a:lnTo>
                  <a:lnTo>
                    <a:pt x="484" y="2114"/>
                  </a:lnTo>
                  <a:lnTo>
                    <a:pt x="475" y="2098"/>
                  </a:lnTo>
                  <a:lnTo>
                    <a:pt x="472" y="2081"/>
                  </a:lnTo>
                  <a:lnTo>
                    <a:pt x="475" y="2066"/>
                  </a:lnTo>
                  <a:lnTo>
                    <a:pt x="483" y="2050"/>
                  </a:lnTo>
                  <a:lnTo>
                    <a:pt x="498" y="2036"/>
                  </a:lnTo>
                  <a:lnTo>
                    <a:pt x="516" y="2021"/>
                  </a:lnTo>
                  <a:lnTo>
                    <a:pt x="497" y="2008"/>
                  </a:lnTo>
                  <a:lnTo>
                    <a:pt x="481" y="1992"/>
                  </a:lnTo>
                  <a:lnTo>
                    <a:pt x="472" y="1976"/>
                  </a:lnTo>
                  <a:lnTo>
                    <a:pt x="468" y="1960"/>
                  </a:lnTo>
                  <a:lnTo>
                    <a:pt x="472" y="1943"/>
                  </a:lnTo>
                  <a:lnTo>
                    <a:pt x="481" y="1926"/>
                  </a:lnTo>
                  <a:lnTo>
                    <a:pt x="496" y="1912"/>
                  </a:lnTo>
                  <a:lnTo>
                    <a:pt x="461" y="1889"/>
                  </a:lnTo>
                  <a:lnTo>
                    <a:pt x="431" y="1864"/>
                  </a:lnTo>
                  <a:lnTo>
                    <a:pt x="405" y="1838"/>
                  </a:lnTo>
                  <a:lnTo>
                    <a:pt x="384" y="1810"/>
                  </a:lnTo>
                  <a:lnTo>
                    <a:pt x="369" y="1781"/>
                  </a:lnTo>
                  <a:lnTo>
                    <a:pt x="358" y="1751"/>
                  </a:lnTo>
                  <a:lnTo>
                    <a:pt x="355" y="1719"/>
                  </a:lnTo>
                  <a:lnTo>
                    <a:pt x="353" y="1683"/>
                  </a:lnTo>
                  <a:lnTo>
                    <a:pt x="348" y="1648"/>
                  </a:lnTo>
                  <a:lnTo>
                    <a:pt x="339" y="1614"/>
                  </a:lnTo>
                  <a:lnTo>
                    <a:pt x="329" y="1582"/>
                  </a:lnTo>
                  <a:lnTo>
                    <a:pt x="316" y="1550"/>
                  </a:lnTo>
                  <a:lnTo>
                    <a:pt x="300" y="1519"/>
                  </a:lnTo>
                  <a:lnTo>
                    <a:pt x="282" y="1488"/>
                  </a:lnTo>
                  <a:lnTo>
                    <a:pt x="264" y="1457"/>
                  </a:lnTo>
                  <a:lnTo>
                    <a:pt x="243" y="1426"/>
                  </a:lnTo>
                  <a:lnTo>
                    <a:pt x="222" y="1395"/>
                  </a:lnTo>
                  <a:lnTo>
                    <a:pt x="200" y="1363"/>
                  </a:lnTo>
                  <a:lnTo>
                    <a:pt x="177" y="1329"/>
                  </a:lnTo>
                  <a:lnTo>
                    <a:pt x="155" y="1296"/>
                  </a:lnTo>
                  <a:lnTo>
                    <a:pt x="134" y="1261"/>
                  </a:lnTo>
                  <a:lnTo>
                    <a:pt x="113" y="1223"/>
                  </a:lnTo>
                  <a:lnTo>
                    <a:pt x="92" y="1185"/>
                  </a:lnTo>
                  <a:lnTo>
                    <a:pt x="73" y="1143"/>
                  </a:lnTo>
                  <a:lnTo>
                    <a:pt x="55" y="1101"/>
                  </a:lnTo>
                  <a:lnTo>
                    <a:pt x="40" y="1055"/>
                  </a:lnTo>
                  <a:lnTo>
                    <a:pt x="26" y="1006"/>
                  </a:lnTo>
                  <a:lnTo>
                    <a:pt x="15" y="955"/>
                  </a:lnTo>
                  <a:lnTo>
                    <a:pt x="7" y="900"/>
                  </a:lnTo>
                  <a:lnTo>
                    <a:pt x="1" y="842"/>
                  </a:lnTo>
                  <a:lnTo>
                    <a:pt x="0" y="780"/>
                  </a:lnTo>
                  <a:lnTo>
                    <a:pt x="3" y="709"/>
                  </a:lnTo>
                  <a:lnTo>
                    <a:pt x="13" y="640"/>
                  </a:lnTo>
                  <a:lnTo>
                    <a:pt x="29" y="572"/>
                  </a:lnTo>
                  <a:lnTo>
                    <a:pt x="51" y="508"/>
                  </a:lnTo>
                  <a:lnTo>
                    <a:pt x="78" y="445"/>
                  </a:lnTo>
                  <a:lnTo>
                    <a:pt x="112" y="386"/>
                  </a:lnTo>
                  <a:lnTo>
                    <a:pt x="149" y="330"/>
                  </a:lnTo>
                  <a:lnTo>
                    <a:pt x="192" y="278"/>
                  </a:lnTo>
                  <a:lnTo>
                    <a:pt x="239" y="228"/>
                  </a:lnTo>
                  <a:lnTo>
                    <a:pt x="290" y="183"/>
                  </a:lnTo>
                  <a:lnTo>
                    <a:pt x="345" y="143"/>
                  </a:lnTo>
                  <a:lnTo>
                    <a:pt x="403" y="106"/>
                  </a:lnTo>
                  <a:lnTo>
                    <a:pt x="465" y="75"/>
                  </a:lnTo>
                  <a:lnTo>
                    <a:pt x="530" y="49"/>
                  </a:lnTo>
                  <a:lnTo>
                    <a:pt x="597" y="28"/>
                  </a:lnTo>
                  <a:lnTo>
                    <a:pt x="668" y="13"/>
                  </a:lnTo>
                  <a:lnTo>
                    <a:pt x="740" y="3"/>
                  </a:lnTo>
                  <a:lnTo>
                    <a:pt x="81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7112"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8"/>
            <p:cNvSpPr>
              <a:spLocks/>
            </p:cNvSpPr>
            <p:nvPr/>
          </p:nvSpPr>
          <p:spPr bwMode="auto">
            <a:xfrm>
              <a:off x="1011206" y="4167195"/>
              <a:ext cx="57322" cy="147868"/>
            </a:xfrm>
            <a:custGeom>
              <a:avLst/>
              <a:gdLst>
                <a:gd name="T0" fmla="*/ 106 w 213"/>
                <a:gd name="T1" fmla="*/ 0 h 533"/>
                <a:gd name="T2" fmla="*/ 128 w 213"/>
                <a:gd name="T3" fmla="*/ 3 h 533"/>
                <a:gd name="T4" fmla="*/ 147 w 213"/>
                <a:gd name="T5" fmla="*/ 12 h 533"/>
                <a:gd name="T6" fmla="*/ 165 w 213"/>
                <a:gd name="T7" fmla="*/ 24 h 533"/>
                <a:gd name="T8" fmla="*/ 182 w 213"/>
                <a:gd name="T9" fmla="*/ 42 h 533"/>
                <a:gd name="T10" fmla="*/ 194 w 213"/>
                <a:gd name="T11" fmla="*/ 63 h 533"/>
                <a:gd name="T12" fmla="*/ 205 w 213"/>
                <a:gd name="T13" fmla="*/ 87 h 533"/>
                <a:gd name="T14" fmla="*/ 211 w 213"/>
                <a:gd name="T15" fmla="*/ 113 h 533"/>
                <a:gd name="T16" fmla="*/ 213 w 213"/>
                <a:gd name="T17" fmla="*/ 141 h 533"/>
                <a:gd name="T18" fmla="*/ 213 w 213"/>
                <a:gd name="T19" fmla="*/ 392 h 533"/>
                <a:gd name="T20" fmla="*/ 211 w 213"/>
                <a:gd name="T21" fmla="*/ 421 h 533"/>
                <a:gd name="T22" fmla="*/ 205 w 213"/>
                <a:gd name="T23" fmla="*/ 447 h 533"/>
                <a:gd name="T24" fmla="*/ 194 w 213"/>
                <a:gd name="T25" fmla="*/ 470 h 533"/>
                <a:gd name="T26" fmla="*/ 182 w 213"/>
                <a:gd name="T27" fmla="*/ 491 h 533"/>
                <a:gd name="T28" fmla="*/ 165 w 213"/>
                <a:gd name="T29" fmla="*/ 509 h 533"/>
                <a:gd name="T30" fmla="*/ 147 w 213"/>
                <a:gd name="T31" fmla="*/ 521 h 533"/>
                <a:gd name="T32" fmla="*/ 128 w 213"/>
                <a:gd name="T33" fmla="*/ 530 h 533"/>
                <a:gd name="T34" fmla="*/ 106 w 213"/>
                <a:gd name="T35" fmla="*/ 533 h 533"/>
                <a:gd name="T36" fmla="*/ 85 w 213"/>
                <a:gd name="T37" fmla="*/ 530 h 533"/>
                <a:gd name="T38" fmla="*/ 65 w 213"/>
                <a:gd name="T39" fmla="*/ 521 h 533"/>
                <a:gd name="T40" fmla="*/ 47 w 213"/>
                <a:gd name="T41" fmla="*/ 509 h 533"/>
                <a:gd name="T42" fmla="*/ 31 w 213"/>
                <a:gd name="T43" fmla="*/ 491 h 533"/>
                <a:gd name="T44" fmla="*/ 17 w 213"/>
                <a:gd name="T45" fmla="*/ 470 h 533"/>
                <a:gd name="T46" fmla="*/ 8 w 213"/>
                <a:gd name="T47" fmla="*/ 447 h 533"/>
                <a:gd name="T48" fmla="*/ 2 w 213"/>
                <a:gd name="T49" fmla="*/ 421 h 533"/>
                <a:gd name="T50" fmla="*/ 0 w 213"/>
                <a:gd name="T51" fmla="*/ 392 h 533"/>
                <a:gd name="T52" fmla="*/ 0 w 213"/>
                <a:gd name="T53" fmla="*/ 141 h 533"/>
                <a:gd name="T54" fmla="*/ 2 w 213"/>
                <a:gd name="T55" fmla="*/ 113 h 533"/>
                <a:gd name="T56" fmla="*/ 8 w 213"/>
                <a:gd name="T57" fmla="*/ 87 h 533"/>
                <a:gd name="T58" fmla="*/ 17 w 213"/>
                <a:gd name="T59" fmla="*/ 63 h 533"/>
                <a:gd name="T60" fmla="*/ 31 w 213"/>
                <a:gd name="T61" fmla="*/ 42 h 533"/>
                <a:gd name="T62" fmla="*/ 47 w 213"/>
                <a:gd name="T63" fmla="*/ 24 h 533"/>
                <a:gd name="T64" fmla="*/ 65 w 213"/>
                <a:gd name="T65" fmla="*/ 12 h 533"/>
                <a:gd name="T66" fmla="*/ 85 w 213"/>
                <a:gd name="T67" fmla="*/ 3 h 533"/>
                <a:gd name="T68" fmla="*/ 106 w 213"/>
                <a:gd name="T69"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3" h="533">
                  <a:moveTo>
                    <a:pt x="106" y="0"/>
                  </a:moveTo>
                  <a:lnTo>
                    <a:pt x="128" y="3"/>
                  </a:lnTo>
                  <a:lnTo>
                    <a:pt x="147" y="12"/>
                  </a:lnTo>
                  <a:lnTo>
                    <a:pt x="165" y="24"/>
                  </a:lnTo>
                  <a:lnTo>
                    <a:pt x="182" y="42"/>
                  </a:lnTo>
                  <a:lnTo>
                    <a:pt x="194" y="63"/>
                  </a:lnTo>
                  <a:lnTo>
                    <a:pt x="205" y="87"/>
                  </a:lnTo>
                  <a:lnTo>
                    <a:pt x="211" y="113"/>
                  </a:lnTo>
                  <a:lnTo>
                    <a:pt x="213" y="141"/>
                  </a:lnTo>
                  <a:lnTo>
                    <a:pt x="213" y="392"/>
                  </a:lnTo>
                  <a:lnTo>
                    <a:pt x="211" y="421"/>
                  </a:lnTo>
                  <a:lnTo>
                    <a:pt x="205" y="447"/>
                  </a:lnTo>
                  <a:lnTo>
                    <a:pt x="194" y="470"/>
                  </a:lnTo>
                  <a:lnTo>
                    <a:pt x="182" y="491"/>
                  </a:lnTo>
                  <a:lnTo>
                    <a:pt x="165" y="509"/>
                  </a:lnTo>
                  <a:lnTo>
                    <a:pt x="147" y="521"/>
                  </a:lnTo>
                  <a:lnTo>
                    <a:pt x="128" y="530"/>
                  </a:lnTo>
                  <a:lnTo>
                    <a:pt x="106" y="533"/>
                  </a:lnTo>
                  <a:lnTo>
                    <a:pt x="85" y="530"/>
                  </a:lnTo>
                  <a:lnTo>
                    <a:pt x="65" y="521"/>
                  </a:lnTo>
                  <a:lnTo>
                    <a:pt x="47" y="509"/>
                  </a:lnTo>
                  <a:lnTo>
                    <a:pt x="31" y="491"/>
                  </a:lnTo>
                  <a:lnTo>
                    <a:pt x="17" y="470"/>
                  </a:lnTo>
                  <a:lnTo>
                    <a:pt x="8" y="447"/>
                  </a:lnTo>
                  <a:lnTo>
                    <a:pt x="2" y="421"/>
                  </a:lnTo>
                  <a:lnTo>
                    <a:pt x="0" y="392"/>
                  </a:lnTo>
                  <a:lnTo>
                    <a:pt x="0" y="141"/>
                  </a:lnTo>
                  <a:lnTo>
                    <a:pt x="2" y="113"/>
                  </a:lnTo>
                  <a:lnTo>
                    <a:pt x="8" y="87"/>
                  </a:lnTo>
                  <a:lnTo>
                    <a:pt x="17" y="63"/>
                  </a:lnTo>
                  <a:lnTo>
                    <a:pt x="31" y="42"/>
                  </a:lnTo>
                  <a:lnTo>
                    <a:pt x="47" y="24"/>
                  </a:lnTo>
                  <a:lnTo>
                    <a:pt x="65" y="12"/>
                  </a:lnTo>
                  <a:lnTo>
                    <a:pt x="85" y="3"/>
                  </a:lnTo>
                  <a:lnTo>
                    <a:pt x="10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7112"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9"/>
            <p:cNvSpPr>
              <a:spLocks/>
            </p:cNvSpPr>
            <p:nvPr/>
          </p:nvSpPr>
          <p:spPr bwMode="auto">
            <a:xfrm>
              <a:off x="806055" y="4224531"/>
              <a:ext cx="96542" cy="132779"/>
            </a:xfrm>
            <a:custGeom>
              <a:avLst/>
              <a:gdLst>
                <a:gd name="T0" fmla="*/ 86 w 356"/>
                <a:gd name="T1" fmla="*/ 0 h 483"/>
                <a:gd name="T2" fmla="*/ 109 w 356"/>
                <a:gd name="T3" fmla="*/ 2 h 483"/>
                <a:gd name="T4" fmla="*/ 131 w 356"/>
                <a:gd name="T5" fmla="*/ 9 h 483"/>
                <a:gd name="T6" fmla="*/ 153 w 356"/>
                <a:gd name="T7" fmla="*/ 21 h 483"/>
                <a:gd name="T8" fmla="*/ 173 w 356"/>
                <a:gd name="T9" fmla="*/ 37 h 483"/>
                <a:gd name="T10" fmla="*/ 192 w 356"/>
                <a:gd name="T11" fmla="*/ 56 h 483"/>
                <a:gd name="T12" fmla="*/ 208 w 356"/>
                <a:gd name="T13" fmla="*/ 79 h 483"/>
                <a:gd name="T14" fmla="*/ 333 w 356"/>
                <a:gd name="T15" fmla="*/ 297 h 483"/>
                <a:gd name="T16" fmla="*/ 344 w 356"/>
                <a:gd name="T17" fmla="*/ 320 h 483"/>
                <a:gd name="T18" fmla="*/ 351 w 356"/>
                <a:gd name="T19" fmla="*/ 342 h 483"/>
                <a:gd name="T20" fmla="*/ 355 w 356"/>
                <a:gd name="T21" fmla="*/ 365 h 483"/>
                <a:gd name="T22" fmla="*/ 356 w 356"/>
                <a:gd name="T23" fmla="*/ 388 h 483"/>
                <a:gd name="T24" fmla="*/ 354 w 356"/>
                <a:gd name="T25" fmla="*/ 409 h 483"/>
                <a:gd name="T26" fmla="*/ 348 w 356"/>
                <a:gd name="T27" fmla="*/ 429 h 483"/>
                <a:gd name="T28" fmla="*/ 339 w 356"/>
                <a:gd name="T29" fmla="*/ 445 h 483"/>
                <a:gd name="T30" fmla="*/ 326 w 356"/>
                <a:gd name="T31" fmla="*/ 461 h 483"/>
                <a:gd name="T32" fmla="*/ 311 w 356"/>
                <a:gd name="T33" fmla="*/ 472 h 483"/>
                <a:gd name="T34" fmla="*/ 291 w 356"/>
                <a:gd name="T35" fmla="*/ 481 h 483"/>
                <a:gd name="T36" fmla="*/ 270 w 356"/>
                <a:gd name="T37" fmla="*/ 483 h 483"/>
                <a:gd name="T38" fmla="*/ 247 w 356"/>
                <a:gd name="T39" fmla="*/ 481 h 483"/>
                <a:gd name="T40" fmla="*/ 225 w 356"/>
                <a:gd name="T41" fmla="*/ 474 h 483"/>
                <a:gd name="T42" fmla="*/ 204 w 356"/>
                <a:gd name="T43" fmla="*/ 462 h 483"/>
                <a:gd name="T44" fmla="*/ 183 w 356"/>
                <a:gd name="T45" fmla="*/ 446 h 483"/>
                <a:gd name="T46" fmla="*/ 164 w 356"/>
                <a:gd name="T47" fmla="*/ 427 h 483"/>
                <a:gd name="T48" fmla="*/ 148 w 356"/>
                <a:gd name="T49" fmla="*/ 404 h 483"/>
                <a:gd name="T50" fmla="*/ 23 w 356"/>
                <a:gd name="T51" fmla="*/ 186 h 483"/>
                <a:gd name="T52" fmla="*/ 12 w 356"/>
                <a:gd name="T53" fmla="*/ 164 h 483"/>
                <a:gd name="T54" fmla="*/ 4 w 356"/>
                <a:gd name="T55" fmla="*/ 141 h 483"/>
                <a:gd name="T56" fmla="*/ 0 w 356"/>
                <a:gd name="T57" fmla="*/ 118 h 483"/>
                <a:gd name="T58" fmla="*/ 0 w 356"/>
                <a:gd name="T59" fmla="*/ 95 h 483"/>
                <a:gd name="T60" fmla="*/ 2 w 356"/>
                <a:gd name="T61" fmla="*/ 74 h 483"/>
                <a:gd name="T62" fmla="*/ 8 w 356"/>
                <a:gd name="T63" fmla="*/ 54 h 483"/>
                <a:gd name="T64" fmla="*/ 17 w 356"/>
                <a:gd name="T65" fmla="*/ 37 h 483"/>
                <a:gd name="T66" fmla="*/ 30 w 356"/>
                <a:gd name="T67" fmla="*/ 22 h 483"/>
                <a:gd name="T68" fmla="*/ 44 w 356"/>
                <a:gd name="T69" fmla="*/ 11 h 483"/>
                <a:gd name="T70" fmla="*/ 65 w 356"/>
                <a:gd name="T71" fmla="*/ 2 h 483"/>
                <a:gd name="T72" fmla="*/ 86 w 356"/>
                <a:gd name="T73" fmla="*/ 0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56" h="483">
                  <a:moveTo>
                    <a:pt x="86" y="0"/>
                  </a:moveTo>
                  <a:lnTo>
                    <a:pt x="109" y="2"/>
                  </a:lnTo>
                  <a:lnTo>
                    <a:pt x="131" y="9"/>
                  </a:lnTo>
                  <a:lnTo>
                    <a:pt x="153" y="21"/>
                  </a:lnTo>
                  <a:lnTo>
                    <a:pt x="173" y="37"/>
                  </a:lnTo>
                  <a:lnTo>
                    <a:pt x="192" y="56"/>
                  </a:lnTo>
                  <a:lnTo>
                    <a:pt x="208" y="79"/>
                  </a:lnTo>
                  <a:lnTo>
                    <a:pt x="333" y="297"/>
                  </a:lnTo>
                  <a:lnTo>
                    <a:pt x="344" y="320"/>
                  </a:lnTo>
                  <a:lnTo>
                    <a:pt x="351" y="342"/>
                  </a:lnTo>
                  <a:lnTo>
                    <a:pt x="355" y="365"/>
                  </a:lnTo>
                  <a:lnTo>
                    <a:pt x="356" y="388"/>
                  </a:lnTo>
                  <a:lnTo>
                    <a:pt x="354" y="409"/>
                  </a:lnTo>
                  <a:lnTo>
                    <a:pt x="348" y="429"/>
                  </a:lnTo>
                  <a:lnTo>
                    <a:pt x="339" y="445"/>
                  </a:lnTo>
                  <a:lnTo>
                    <a:pt x="326" y="461"/>
                  </a:lnTo>
                  <a:lnTo>
                    <a:pt x="311" y="472"/>
                  </a:lnTo>
                  <a:lnTo>
                    <a:pt x="291" y="481"/>
                  </a:lnTo>
                  <a:lnTo>
                    <a:pt x="270" y="483"/>
                  </a:lnTo>
                  <a:lnTo>
                    <a:pt x="247" y="481"/>
                  </a:lnTo>
                  <a:lnTo>
                    <a:pt x="225" y="474"/>
                  </a:lnTo>
                  <a:lnTo>
                    <a:pt x="204" y="462"/>
                  </a:lnTo>
                  <a:lnTo>
                    <a:pt x="183" y="446"/>
                  </a:lnTo>
                  <a:lnTo>
                    <a:pt x="164" y="427"/>
                  </a:lnTo>
                  <a:lnTo>
                    <a:pt x="148" y="404"/>
                  </a:lnTo>
                  <a:lnTo>
                    <a:pt x="23" y="186"/>
                  </a:lnTo>
                  <a:lnTo>
                    <a:pt x="12" y="164"/>
                  </a:lnTo>
                  <a:lnTo>
                    <a:pt x="4" y="141"/>
                  </a:lnTo>
                  <a:lnTo>
                    <a:pt x="0" y="118"/>
                  </a:lnTo>
                  <a:lnTo>
                    <a:pt x="0" y="95"/>
                  </a:lnTo>
                  <a:lnTo>
                    <a:pt x="2" y="74"/>
                  </a:lnTo>
                  <a:lnTo>
                    <a:pt x="8" y="54"/>
                  </a:lnTo>
                  <a:lnTo>
                    <a:pt x="17" y="37"/>
                  </a:lnTo>
                  <a:lnTo>
                    <a:pt x="30" y="22"/>
                  </a:lnTo>
                  <a:lnTo>
                    <a:pt x="44" y="11"/>
                  </a:lnTo>
                  <a:lnTo>
                    <a:pt x="65" y="2"/>
                  </a:lnTo>
                  <a:lnTo>
                    <a:pt x="8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7112"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10"/>
            <p:cNvSpPr>
              <a:spLocks/>
            </p:cNvSpPr>
            <p:nvPr/>
          </p:nvSpPr>
          <p:spPr bwMode="auto">
            <a:xfrm>
              <a:off x="652192" y="4378435"/>
              <a:ext cx="132745" cy="96567"/>
            </a:xfrm>
            <a:custGeom>
              <a:avLst/>
              <a:gdLst>
                <a:gd name="T0" fmla="*/ 96 w 484"/>
                <a:gd name="T1" fmla="*/ 0 h 357"/>
                <a:gd name="T2" fmla="*/ 118 w 484"/>
                <a:gd name="T3" fmla="*/ 1 h 357"/>
                <a:gd name="T4" fmla="*/ 140 w 484"/>
                <a:gd name="T5" fmla="*/ 5 h 357"/>
                <a:gd name="T6" fmla="*/ 164 w 484"/>
                <a:gd name="T7" fmla="*/ 12 h 357"/>
                <a:gd name="T8" fmla="*/ 186 w 484"/>
                <a:gd name="T9" fmla="*/ 24 h 357"/>
                <a:gd name="T10" fmla="*/ 404 w 484"/>
                <a:gd name="T11" fmla="*/ 149 h 357"/>
                <a:gd name="T12" fmla="*/ 428 w 484"/>
                <a:gd name="T13" fmla="*/ 165 h 357"/>
                <a:gd name="T14" fmla="*/ 447 w 484"/>
                <a:gd name="T15" fmla="*/ 184 h 357"/>
                <a:gd name="T16" fmla="*/ 463 w 484"/>
                <a:gd name="T17" fmla="*/ 204 h 357"/>
                <a:gd name="T18" fmla="*/ 474 w 484"/>
                <a:gd name="T19" fmla="*/ 226 h 357"/>
                <a:gd name="T20" fmla="*/ 482 w 484"/>
                <a:gd name="T21" fmla="*/ 248 h 357"/>
                <a:gd name="T22" fmla="*/ 484 w 484"/>
                <a:gd name="T23" fmla="*/ 270 h 357"/>
                <a:gd name="T24" fmla="*/ 481 w 484"/>
                <a:gd name="T25" fmla="*/ 291 h 357"/>
                <a:gd name="T26" fmla="*/ 472 w 484"/>
                <a:gd name="T27" fmla="*/ 312 h 357"/>
                <a:gd name="T28" fmla="*/ 461 w 484"/>
                <a:gd name="T29" fmla="*/ 327 h 357"/>
                <a:gd name="T30" fmla="*/ 446 w 484"/>
                <a:gd name="T31" fmla="*/ 339 h 357"/>
                <a:gd name="T32" fmla="*/ 429 w 484"/>
                <a:gd name="T33" fmla="*/ 348 h 357"/>
                <a:gd name="T34" fmla="*/ 410 w 484"/>
                <a:gd name="T35" fmla="*/ 354 h 357"/>
                <a:gd name="T36" fmla="*/ 388 w 484"/>
                <a:gd name="T37" fmla="*/ 357 h 357"/>
                <a:gd name="T38" fmla="*/ 366 w 484"/>
                <a:gd name="T39" fmla="*/ 357 h 357"/>
                <a:gd name="T40" fmla="*/ 343 w 484"/>
                <a:gd name="T41" fmla="*/ 352 h 357"/>
                <a:gd name="T42" fmla="*/ 320 w 484"/>
                <a:gd name="T43" fmla="*/ 344 h 357"/>
                <a:gd name="T44" fmla="*/ 297 w 484"/>
                <a:gd name="T45" fmla="*/ 334 h 357"/>
                <a:gd name="T46" fmla="*/ 80 w 484"/>
                <a:gd name="T47" fmla="*/ 208 h 357"/>
                <a:gd name="T48" fmla="*/ 56 w 484"/>
                <a:gd name="T49" fmla="*/ 192 h 357"/>
                <a:gd name="T50" fmla="*/ 36 w 484"/>
                <a:gd name="T51" fmla="*/ 174 h 357"/>
                <a:gd name="T52" fmla="*/ 21 w 484"/>
                <a:gd name="T53" fmla="*/ 153 h 357"/>
                <a:gd name="T54" fmla="*/ 9 w 484"/>
                <a:gd name="T55" fmla="*/ 131 h 357"/>
                <a:gd name="T56" fmla="*/ 2 w 484"/>
                <a:gd name="T57" fmla="*/ 109 h 357"/>
                <a:gd name="T58" fmla="*/ 0 w 484"/>
                <a:gd name="T59" fmla="*/ 86 h 357"/>
                <a:gd name="T60" fmla="*/ 3 w 484"/>
                <a:gd name="T61" fmla="*/ 65 h 357"/>
                <a:gd name="T62" fmla="*/ 11 w 484"/>
                <a:gd name="T63" fmla="*/ 46 h 357"/>
                <a:gd name="T64" fmla="*/ 23 w 484"/>
                <a:gd name="T65" fmla="*/ 30 h 357"/>
                <a:gd name="T66" fmla="*/ 37 w 484"/>
                <a:gd name="T67" fmla="*/ 18 h 357"/>
                <a:gd name="T68" fmla="*/ 55 w 484"/>
                <a:gd name="T69" fmla="*/ 8 h 357"/>
                <a:gd name="T70" fmla="*/ 74 w 484"/>
                <a:gd name="T71" fmla="*/ 3 h 357"/>
                <a:gd name="T72" fmla="*/ 96 w 484"/>
                <a:gd name="T73" fmla="*/ 0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84" h="357">
                  <a:moveTo>
                    <a:pt x="96" y="0"/>
                  </a:moveTo>
                  <a:lnTo>
                    <a:pt x="118" y="1"/>
                  </a:lnTo>
                  <a:lnTo>
                    <a:pt x="140" y="5"/>
                  </a:lnTo>
                  <a:lnTo>
                    <a:pt x="164" y="12"/>
                  </a:lnTo>
                  <a:lnTo>
                    <a:pt x="186" y="24"/>
                  </a:lnTo>
                  <a:lnTo>
                    <a:pt x="404" y="149"/>
                  </a:lnTo>
                  <a:lnTo>
                    <a:pt x="428" y="165"/>
                  </a:lnTo>
                  <a:lnTo>
                    <a:pt x="447" y="184"/>
                  </a:lnTo>
                  <a:lnTo>
                    <a:pt x="463" y="204"/>
                  </a:lnTo>
                  <a:lnTo>
                    <a:pt x="474" y="226"/>
                  </a:lnTo>
                  <a:lnTo>
                    <a:pt x="482" y="248"/>
                  </a:lnTo>
                  <a:lnTo>
                    <a:pt x="484" y="270"/>
                  </a:lnTo>
                  <a:lnTo>
                    <a:pt x="481" y="291"/>
                  </a:lnTo>
                  <a:lnTo>
                    <a:pt x="472" y="312"/>
                  </a:lnTo>
                  <a:lnTo>
                    <a:pt x="461" y="327"/>
                  </a:lnTo>
                  <a:lnTo>
                    <a:pt x="446" y="339"/>
                  </a:lnTo>
                  <a:lnTo>
                    <a:pt x="429" y="348"/>
                  </a:lnTo>
                  <a:lnTo>
                    <a:pt x="410" y="354"/>
                  </a:lnTo>
                  <a:lnTo>
                    <a:pt x="388" y="357"/>
                  </a:lnTo>
                  <a:lnTo>
                    <a:pt x="366" y="357"/>
                  </a:lnTo>
                  <a:lnTo>
                    <a:pt x="343" y="352"/>
                  </a:lnTo>
                  <a:lnTo>
                    <a:pt x="320" y="344"/>
                  </a:lnTo>
                  <a:lnTo>
                    <a:pt x="297" y="334"/>
                  </a:lnTo>
                  <a:lnTo>
                    <a:pt x="80" y="208"/>
                  </a:lnTo>
                  <a:lnTo>
                    <a:pt x="56" y="192"/>
                  </a:lnTo>
                  <a:lnTo>
                    <a:pt x="36" y="174"/>
                  </a:lnTo>
                  <a:lnTo>
                    <a:pt x="21" y="153"/>
                  </a:lnTo>
                  <a:lnTo>
                    <a:pt x="9" y="131"/>
                  </a:lnTo>
                  <a:lnTo>
                    <a:pt x="2" y="109"/>
                  </a:lnTo>
                  <a:lnTo>
                    <a:pt x="0" y="86"/>
                  </a:lnTo>
                  <a:lnTo>
                    <a:pt x="3" y="65"/>
                  </a:lnTo>
                  <a:lnTo>
                    <a:pt x="11" y="46"/>
                  </a:lnTo>
                  <a:lnTo>
                    <a:pt x="23" y="30"/>
                  </a:lnTo>
                  <a:lnTo>
                    <a:pt x="37" y="18"/>
                  </a:lnTo>
                  <a:lnTo>
                    <a:pt x="55" y="8"/>
                  </a:lnTo>
                  <a:lnTo>
                    <a:pt x="74" y="3"/>
                  </a:lnTo>
                  <a:lnTo>
                    <a:pt x="9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7112"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11"/>
            <p:cNvSpPr>
              <a:spLocks/>
            </p:cNvSpPr>
            <p:nvPr/>
          </p:nvSpPr>
          <p:spPr bwMode="auto">
            <a:xfrm>
              <a:off x="1297814" y="4749613"/>
              <a:ext cx="132745" cy="99584"/>
            </a:xfrm>
            <a:custGeom>
              <a:avLst/>
              <a:gdLst>
                <a:gd name="T0" fmla="*/ 95 w 483"/>
                <a:gd name="T1" fmla="*/ 0 h 357"/>
                <a:gd name="T2" fmla="*/ 118 w 483"/>
                <a:gd name="T3" fmla="*/ 0 h 357"/>
                <a:gd name="T4" fmla="*/ 140 w 483"/>
                <a:gd name="T5" fmla="*/ 4 h 357"/>
                <a:gd name="T6" fmla="*/ 163 w 483"/>
                <a:gd name="T7" fmla="*/ 13 h 357"/>
                <a:gd name="T8" fmla="*/ 186 w 483"/>
                <a:gd name="T9" fmla="*/ 23 h 357"/>
                <a:gd name="T10" fmla="*/ 404 w 483"/>
                <a:gd name="T11" fmla="*/ 149 h 357"/>
                <a:gd name="T12" fmla="*/ 427 w 483"/>
                <a:gd name="T13" fmla="*/ 164 h 357"/>
                <a:gd name="T14" fmla="*/ 446 w 483"/>
                <a:gd name="T15" fmla="*/ 183 h 357"/>
                <a:gd name="T16" fmla="*/ 462 w 483"/>
                <a:gd name="T17" fmla="*/ 204 h 357"/>
                <a:gd name="T18" fmla="*/ 474 w 483"/>
                <a:gd name="T19" fmla="*/ 226 h 357"/>
                <a:gd name="T20" fmla="*/ 481 w 483"/>
                <a:gd name="T21" fmla="*/ 248 h 357"/>
                <a:gd name="T22" fmla="*/ 483 w 483"/>
                <a:gd name="T23" fmla="*/ 269 h 357"/>
                <a:gd name="T24" fmla="*/ 481 w 483"/>
                <a:gd name="T25" fmla="*/ 291 h 357"/>
                <a:gd name="T26" fmla="*/ 472 w 483"/>
                <a:gd name="T27" fmla="*/ 311 h 357"/>
                <a:gd name="T28" fmla="*/ 461 w 483"/>
                <a:gd name="T29" fmla="*/ 327 h 357"/>
                <a:gd name="T30" fmla="*/ 446 w 483"/>
                <a:gd name="T31" fmla="*/ 339 h 357"/>
                <a:gd name="T32" fmla="*/ 429 w 483"/>
                <a:gd name="T33" fmla="*/ 348 h 357"/>
                <a:gd name="T34" fmla="*/ 409 w 483"/>
                <a:gd name="T35" fmla="*/ 354 h 357"/>
                <a:gd name="T36" fmla="*/ 388 w 483"/>
                <a:gd name="T37" fmla="*/ 357 h 357"/>
                <a:gd name="T38" fmla="*/ 365 w 483"/>
                <a:gd name="T39" fmla="*/ 356 h 357"/>
                <a:gd name="T40" fmla="*/ 342 w 483"/>
                <a:gd name="T41" fmla="*/ 352 h 357"/>
                <a:gd name="T42" fmla="*/ 319 w 483"/>
                <a:gd name="T43" fmla="*/ 344 h 357"/>
                <a:gd name="T44" fmla="*/ 297 w 483"/>
                <a:gd name="T45" fmla="*/ 333 h 357"/>
                <a:gd name="T46" fmla="*/ 79 w 483"/>
                <a:gd name="T47" fmla="*/ 208 h 357"/>
                <a:gd name="T48" fmla="*/ 56 w 483"/>
                <a:gd name="T49" fmla="*/ 191 h 357"/>
                <a:gd name="T50" fmla="*/ 36 w 483"/>
                <a:gd name="T51" fmla="*/ 173 h 357"/>
                <a:gd name="T52" fmla="*/ 21 w 483"/>
                <a:gd name="T53" fmla="*/ 153 h 357"/>
                <a:gd name="T54" fmla="*/ 9 w 483"/>
                <a:gd name="T55" fmla="*/ 131 h 357"/>
                <a:gd name="T56" fmla="*/ 2 w 483"/>
                <a:gd name="T57" fmla="*/ 108 h 357"/>
                <a:gd name="T58" fmla="*/ 0 w 483"/>
                <a:gd name="T59" fmla="*/ 86 h 357"/>
                <a:gd name="T60" fmla="*/ 2 w 483"/>
                <a:gd name="T61" fmla="*/ 66 h 357"/>
                <a:gd name="T62" fmla="*/ 10 w 483"/>
                <a:gd name="T63" fmla="*/ 45 h 357"/>
                <a:gd name="T64" fmla="*/ 22 w 483"/>
                <a:gd name="T65" fmla="*/ 30 h 357"/>
                <a:gd name="T66" fmla="*/ 36 w 483"/>
                <a:gd name="T67" fmla="*/ 18 h 357"/>
                <a:gd name="T68" fmla="*/ 54 w 483"/>
                <a:gd name="T69" fmla="*/ 8 h 357"/>
                <a:gd name="T70" fmla="*/ 74 w 483"/>
                <a:gd name="T71" fmla="*/ 2 h 357"/>
                <a:gd name="T72" fmla="*/ 95 w 483"/>
                <a:gd name="T73" fmla="*/ 0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83" h="357">
                  <a:moveTo>
                    <a:pt x="95" y="0"/>
                  </a:moveTo>
                  <a:lnTo>
                    <a:pt x="118" y="0"/>
                  </a:lnTo>
                  <a:lnTo>
                    <a:pt x="140" y="4"/>
                  </a:lnTo>
                  <a:lnTo>
                    <a:pt x="163" y="13"/>
                  </a:lnTo>
                  <a:lnTo>
                    <a:pt x="186" y="23"/>
                  </a:lnTo>
                  <a:lnTo>
                    <a:pt x="404" y="149"/>
                  </a:lnTo>
                  <a:lnTo>
                    <a:pt x="427" y="164"/>
                  </a:lnTo>
                  <a:lnTo>
                    <a:pt x="446" y="183"/>
                  </a:lnTo>
                  <a:lnTo>
                    <a:pt x="462" y="204"/>
                  </a:lnTo>
                  <a:lnTo>
                    <a:pt x="474" y="226"/>
                  </a:lnTo>
                  <a:lnTo>
                    <a:pt x="481" y="248"/>
                  </a:lnTo>
                  <a:lnTo>
                    <a:pt x="483" y="269"/>
                  </a:lnTo>
                  <a:lnTo>
                    <a:pt x="481" y="291"/>
                  </a:lnTo>
                  <a:lnTo>
                    <a:pt x="472" y="311"/>
                  </a:lnTo>
                  <a:lnTo>
                    <a:pt x="461" y="327"/>
                  </a:lnTo>
                  <a:lnTo>
                    <a:pt x="446" y="339"/>
                  </a:lnTo>
                  <a:lnTo>
                    <a:pt x="429" y="348"/>
                  </a:lnTo>
                  <a:lnTo>
                    <a:pt x="409" y="354"/>
                  </a:lnTo>
                  <a:lnTo>
                    <a:pt x="388" y="357"/>
                  </a:lnTo>
                  <a:lnTo>
                    <a:pt x="365" y="356"/>
                  </a:lnTo>
                  <a:lnTo>
                    <a:pt x="342" y="352"/>
                  </a:lnTo>
                  <a:lnTo>
                    <a:pt x="319" y="344"/>
                  </a:lnTo>
                  <a:lnTo>
                    <a:pt x="297" y="333"/>
                  </a:lnTo>
                  <a:lnTo>
                    <a:pt x="79" y="208"/>
                  </a:lnTo>
                  <a:lnTo>
                    <a:pt x="56" y="191"/>
                  </a:lnTo>
                  <a:lnTo>
                    <a:pt x="36" y="173"/>
                  </a:lnTo>
                  <a:lnTo>
                    <a:pt x="21" y="153"/>
                  </a:lnTo>
                  <a:lnTo>
                    <a:pt x="9" y="131"/>
                  </a:lnTo>
                  <a:lnTo>
                    <a:pt x="2" y="108"/>
                  </a:lnTo>
                  <a:lnTo>
                    <a:pt x="0" y="86"/>
                  </a:lnTo>
                  <a:lnTo>
                    <a:pt x="2" y="66"/>
                  </a:lnTo>
                  <a:lnTo>
                    <a:pt x="10" y="45"/>
                  </a:lnTo>
                  <a:lnTo>
                    <a:pt x="22" y="30"/>
                  </a:lnTo>
                  <a:lnTo>
                    <a:pt x="36" y="18"/>
                  </a:lnTo>
                  <a:lnTo>
                    <a:pt x="54" y="8"/>
                  </a:lnTo>
                  <a:lnTo>
                    <a:pt x="74" y="2"/>
                  </a:lnTo>
                  <a:lnTo>
                    <a:pt x="9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7112"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12"/>
            <p:cNvSpPr>
              <a:spLocks/>
            </p:cNvSpPr>
            <p:nvPr/>
          </p:nvSpPr>
          <p:spPr bwMode="auto">
            <a:xfrm>
              <a:off x="594870" y="4583639"/>
              <a:ext cx="144812" cy="60354"/>
            </a:xfrm>
            <a:custGeom>
              <a:avLst/>
              <a:gdLst>
                <a:gd name="T0" fmla="*/ 140 w 533"/>
                <a:gd name="T1" fmla="*/ 0 h 213"/>
                <a:gd name="T2" fmla="*/ 391 w 533"/>
                <a:gd name="T3" fmla="*/ 0 h 213"/>
                <a:gd name="T4" fmla="*/ 420 w 533"/>
                <a:gd name="T5" fmla="*/ 2 h 213"/>
                <a:gd name="T6" fmla="*/ 446 w 533"/>
                <a:gd name="T7" fmla="*/ 8 h 213"/>
                <a:gd name="T8" fmla="*/ 470 w 533"/>
                <a:gd name="T9" fmla="*/ 18 h 213"/>
                <a:gd name="T10" fmla="*/ 491 w 533"/>
                <a:gd name="T11" fmla="*/ 31 h 213"/>
                <a:gd name="T12" fmla="*/ 508 w 533"/>
                <a:gd name="T13" fmla="*/ 47 h 213"/>
                <a:gd name="T14" fmla="*/ 521 w 533"/>
                <a:gd name="T15" fmla="*/ 65 h 213"/>
                <a:gd name="T16" fmla="*/ 529 w 533"/>
                <a:gd name="T17" fmla="*/ 85 h 213"/>
                <a:gd name="T18" fmla="*/ 533 w 533"/>
                <a:gd name="T19" fmla="*/ 107 h 213"/>
                <a:gd name="T20" fmla="*/ 529 w 533"/>
                <a:gd name="T21" fmla="*/ 128 h 213"/>
                <a:gd name="T22" fmla="*/ 521 w 533"/>
                <a:gd name="T23" fmla="*/ 147 h 213"/>
                <a:gd name="T24" fmla="*/ 508 w 533"/>
                <a:gd name="T25" fmla="*/ 166 h 213"/>
                <a:gd name="T26" fmla="*/ 491 w 533"/>
                <a:gd name="T27" fmla="*/ 182 h 213"/>
                <a:gd name="T28" fmla="*/ 470 w 533"/>
                <a:gd name="T29" fmla="*/ 194 h 213"/>
                <a:gd name="T30" fmla="*/ 446 w 533"/>
                <a:gd name="T31" fmla="*/ 205 h 213"/>
                <a:gd name="T32" fmla="*/ 420 w 533"/>
                <a:gd name="T33" fmla="*/ 211 h 213"/>
                <a:gd name="T34" fmla="*/ 391 w 533"/>
                <a:gd name="T35" fmla="*/ 213 h 213"/>
                <a:gd name="T36" fmla="*/ 140 w 533"/>
                <a:gd name="T37" fmla="*/ 213 h 213"/>
                <a:gd name="T38" fmla="*/ 112 w 533"/>
                <a:gd name="T39" fmla="*/ 211 h 213"/>
                <a:gd name="T40" fmla="*/ 85 w 533"/>
                <a:gd name="T41" fmla="*/ 205 h 213"/>
                <a:gd name="T42" fmla="*/ 61 w 533"/>
                <a:gd name="T43" fmla="*/ 194 h 213"/>
                <a:gd name="T44" fmla="*/ 41 w 533"/>
                <a:gd name="T45" fmla="*/ 182 h 213"/>
                <a:gd name="T46" fmla="*/ 24 w 533"/>
                <a:gd name="T47" fmla="*/ 166 h 213"/>
                <a:gd name="T48" fmla="*/ 10 w 533"/>
                <a:gd name="T49" fmla="*/ 147 h 213"/>
                <a:gd name="T50" fmla="*/ 2 w 533"/>
                <a:gd name="T51" fmla="*/ 128 h 213"/>
                <a:gd name="T52" fmla="*/ 0 w 533"/>
                <a:gd name="T53" fmla="*/ 107 h 213"/>
                <a:gd name="T54" fmla="*/ 2 w 533"/>
                <a:gd name="T55" fmla="*/ 85 h 213"/>
                <a:gd name="T56" fmla="*/ 10 w 533"/>
                <a:gd name="T57" fmla="*/ 65 h 213"/>
                <a:gd name="T58" fmla="*/ 24 w 533"/>
                <a:gd name="T59" fmla="*/ 47 h 213"/>
                <a:gd name="T60" fmla="*/ 41 w 533"/>
                <a:gd name="T61" fmla="*/ 31 h 213"/>
                <a:gd name="T62" fmla="*/ 61 w 533"/>
                <a:gd name="T63" fmla="*/ 18 h 213"/>
                <a:gd name="T64" fmla="*/ 85 w 533"/>
                <a:gd name="T65" fmla="*/ 8 h 213"/>
                <a:gd name="T66" fmla="*/ 112 w 533"/>
                <a:gd name="T67" fmla="*/ 2 h 213"/>
                <a:gd name="T68" fmla="*/ 140 w 533"/>
                <a:gd name="T69" fmla="*/ 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3" h="213">
                  <a:moveTo>
                    <a:pt x="140" y="0"/>
                  </a:moveTo>
                  <a:lnTo>
                    <a:pt x="391" y="0"/>
                  </a:lnTo>
                  <a:lnTo>
                    <a:pt x="420" y="2"/>
                  </a:lnTo>
                  <a:lnTo>
                    <a:pt x="446" y="8"/>
                  </a:lnTo>
                  <a:lnTo>
                    <a:pt x="470" y="18"/>
                  </a:lnTo>
                  <a:lnTo>
                    <a:pt x="491" y="31"/>
                  </a:lnTo>
                  <a:lnTo>
                    <a:pt x="508" y="47"/>
                  </a:lnTo>
                  <a:lnTo>
                    <a:pt x="521" y="65"/>
                  </a:lnTo>
                  <a:lnTo>
                    <a:pt x="529" y="85"/>
                  </a:lnTo>
                  <a:lnTo>
                    <a:pt x="533" y="107"/>
                  </a:lnTo>
                  <a:lnTo>
                    <a:pt x="529" y="128"/>
                  </a:lnTo>
                  <a:lnTo>
                    <a:pt x="521" y="147"/>
                  </a:lnTo>
                  <a:lnTo>
                    <a:pt x="508" y="166"/>
                  </a:lnTo>
                  <a:lnTo>
                    <a:pt x="491" y="182"/>
                  </a:lnTo>
                  <a:lnTo>
                    <a:pt x="470" y="194"/>
                  </a:lnTo>
                  <a:lnTo>
                    <a:pt x="446" y="205"/>
                  </a:lnTo>
                  <a:lnTo>
                    <a:pt x="420" y="211"/>
                  </a:lnTo>
                  <a:lnTo>
                    <a:pt x="391" y="213"/>
                  </a:lnTo>
                  <a:lnTo>
                    <a:pt x="140" y="213"/>
                  </a:lnTo>
                  <a:lnTo>
                    <a:pt x="112" y="211"/>
                  </a:lnTo>
                  <a:lnTo>
                    <a:pt x="85" y="205"/>
                  </a:lnTo>
                  <a:lnTo>
                    <a:pt x="61" y="194"/>
                  </a:lnTo>
                  <a:lnTo>
                    <a:pt x="41" y="182"/>
                  </a:lnTo>
                  <a:lnTo>
                    <a:pt x="24" y="166"/>
                  </a:lnTo>
                  <a:lnTo>
                    <a:pt x="10" y="147"/>
                  </a:lnTo>
                  <a:lnTo>
                    <a:pt x="2" y="128"/>
                  </a:lnTo>
                  <a:lnTo>
                    <a:pt x="0" y="107"/>
                  </a:lnTo>
                  <a:lnTo>
                    <a:pt x="2" y="85"/>
                  </a:lnTo>
                  <a:lnTo>
                    <a:pt x="10" y="65"/>
                  </a:lnTo>
                  <a:lnTo>
                    <a:pt x="24" y="47"/>
                  </a:lnTo>
                  <a:lnTo>
                    <a:pt x="41" y="31"/>
                  </a:lnTo>
                  <a:lnTo>
                    <a:pt x="61" y="18"/>
                  </a:lnTo>
                  <a:lnTo>
                    <a:pt x="85" y="8"/>
                  </a:lnTo>
                  <a:lnTo>
                    <a:pt x="112" y="2"/>
                  </a:lnTo>
                  <a:lnTo>
                    <a:pt x="14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7112"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13"/>
            <p:cNvSpPr>
              <a:spLocks/>
            </p:cNvSpPr>
            <p:nvPr/>
          </p:nvSpPr>
          <p:spPr bwMode="auto">
            <a:xfrm>
              <a:off x="1340051" y="4583639"/>
              <a:ext cx="144812" cy="60354"/>
            </a:xfrm>
            <a:custGeom>
              <a:avLst/>
              <a:gdLst>
                <a:gd name="T0" fmla="*/ 141 w 533"/>
                <a:gd name="T1" fmla="*/ 0 h 213"/>
                <a:gd name="T2" fmla="*/ 392 w 533"/>
                <a:gd name="T3" fmla="*/ 0 h 213"/>
                <a:gd name="T4" fmla="*/ 420 w 533"/>
                <a:gd name="T5" fmla="*/ 2 h 213"/>
                <a:gd name="T6" fmla="*/ 446 w 533"/>
                <a:gd name="T7" fmla="*/ 8 h 213"/>
                <a:gd name="T8" fmla="*/ 470 w 533"/>
                <a:gd name="T9" fmla="*/ 18 h 213"/>
                <a:gd name="T10" fmla="*/ 491 w 533"/>
                <a:gd name="T11" fmla="*/ 31 h 213"/>
                <a:gd name="T12" fmla="*/ 509 w 533"/>
                <a:gd name="T13" fmla="*/ 47 h 213"/>
                <a:gd name="T14" fmla="*/ 521 w 533"/>
                <a:gd name="T15" fmla="*/ 65 h 213"/>
                <a:gd name="T16" fmla="*/ 530 w 533"/>
                <a:gd name="T17" fmla="*/ 85 h 213"/>
                <a:gd name="T18" fmla="*/ 533 w 533"/>
                <a:gd name="T19" fmla="*/ 107 h 213"/>
                <a:gd name="T20" fmla="*/ 530 w 533"/>
                <a:gd name="T21" fmla="*/ 128 h 213"/>
                <a:gd name="T22" fmla="*/ 521 w 533"/>
                <a:gd name="T23" fmla="*/ 147 h 213"/>
                <a:gd name="T24" fmla="*/ 509 w 533"/>
                <a:gd name="T25" fmla="*/ 166 h 213"/>
                <a:gd name="T26" fmla="*/ 491 w 533"/>
                <a:gd name="T27" fmla="*/ 182 h 213"/>
                <a:gd name="T28" fmla="*/ 470 w 533"/>
                <a:gd name="T29" fmla="*/ 194 h 213"/>
                <a:gd name="T30" fmla="*/ 446 w 533"/>
                <a:gd name="T31" fmla="*/ 205 h 213"/>
                <a:gd name="T32" fmla="*/ 420 w 533"/>
                <a:gd name="T33" fmla="*/ 211 h 213"/>
                <a:gd name="T34" fmla="*/ 392 w 533"/>
                <a:gd name="T35" fmla="*/ 213 h 213"/>
                <a:gd name="T36" fmla="*/ 141 w 533"/>
                <a:gd name="T37" fmla="*/ 213 h 213"/>
                <a:gd name="T38" fmla="*/ 112 w 533"/>
                <a:gd name="T39" fmla="*/ 211 h 213"/>
                <a:gd name="T40" fmla="*/ 86 w 533"/>
                <a:gd name="T41" fmla="*/ 205 h 213"/>
                <a:gd name="T42" fmla="*/ 63 w 533"/>
                <a:gd name="T43" fmla="*/ 194 h 213"/>
                <a:gd name="T44" fmla="*/ 42 w 533"/>
                <a:gd name="T45" fmla="*/ 182 h 213"/>
                <a:gd name="T46" fmla="*/ 24 w 533"/>
                <a:gd name="T47" fmla="*/ 166 h 213"/>
                <a:gd name="T48" fmla="*/ 11 w 533"/>
                <a:gd name="T49" fmla="*/ 147 h 213"/>
                <a:gd name="T50" fmla="*/ 3 w 533"/>
                <a:gd name="T51" fmla="*/ 128 h 213"/>
                <a:gd name="T52" fmla="*/ 0 w 533"/>
                <a:gd name="T53" fmla="*/ 107 h 213"/>
                <a:gd name="T54" fmla="*/ 3 w 533"/>
                <a:gd name="T55" fmla="*/ 85 h 213"/>
                <a:gd name="T56" fmla="*/ 11 w 533"/>
                <a:gd name="T57" fmla="*/ 65 h 213"/>
                <a:gd name="T58" fmla="*/ 24 w 533"/>
                <a:gd name="T59" fmla="*/ 47 h 213"/>
                <a:gd name="T60" fmla="*/ 42 w 533"/>
                <a:gd name="T61" fmla="*/ 31 h 213"/>
                <a:gd name="T62" fmla="*/ 63 w 533"/>
                <a:gd name="T63" fmla="*/ 18 h 213"/>
                <a:gd name="T64" fmla="*/ 86 w 533"/>
                <a:gd name="T65" fmla="*/ 8 h 213"/>
                <a:gd name="T66" fmla="*/ 112 w 533"/>
                <a:gd name="T67" fmla="*/ 2 h 213"/>
                <a:gd name="T68" fmla="*/ 141 w 533"/>
                <a:gd name="T69" fmla="*/ 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3" h="213">
                  <a:moveTo>
                    <a:pt x="141" y="0"/>
                  </a:moveTo>
                  <a:lnTo>
                    <a:pt x="392" y="0"/>
                  </a:lnTo>
                  <a:lnTo>
                    <a:pt x="420" y="2"/>
                  </a:lnTo>
                  <a:lnTo>
                    <a:pt x="446" y="8"/>
                  </a:lnTo>
                  <a:lnTo>
                    <a:pt x="470" y="18"/>
                  </a:lnTo>
                  <a:lnTo>
                    <a:pt x="491" y="31"/>
                  </a:lnTo>
                  <a:lnTo>
                    <a:pt x="509" y="47"/>
                  </a:lnTo>
                  <a:lnTo>
                    <a:pt x="521" y="65"/>
                  </a:lnTo>
                  <a:lnTo>
                    <a:pt x="530" y="85"/>
                  </a:lnTo>
                  <a:lnTo>
                    <a:pt x="533" y="107"/>
                  </a:lnTo>
                  <a:lnTo>
                    <a:pt x="530" y="128"/>
                  </a:lnTo>
                  <a:lnTo>
                    <a:pt x="521" y="147"/>
                  </a:lnTo>
                  <a:lnTo>
                    <a:pt x="509" y="166"/>
                  </a:lnTo>
                  <a:lnTo>
                    <a:pt x="491" y="182"/>
                  </a:lnTo>
                  <a:lnTo>
                    <a:pt x="470" y="194"/>
                  </a:lnTo>
                  <a:lnTo>
                    <a:pt x="446" y="205"/>
                  </a:lnTo>
                  <a:lnTo>
                    <a:pt x="420" y="211"/>
                  </a:lnTo>
                  <a:lnTo>
                    <a:pt x="392" y="213"/>
                  </a:lnTo>
                  <a:lnTo>
                    <a:pt x="141" y="213"/>
                  </a:lnTo>
                  <a:lnTo>
                    <a:pt x="112" y="211"/>
                  </a:lnTo>
                  <a:lnTo>
                    <a:pt x="86" y="205"/>
                  </a:lnTo>
                  <a:lnTo>
                    <a:pt x="63" y="194"/>
                  </a:lnTo>
                  <a:lnTo>
                    <a:pt x="42" y="182"/>
                  </a:lnTo>
                  <a:lnTo>
                    <a:pt x="24" y="166"/>
                  </a:lnTo>
                  <a:lnTo>
                    <a:pt x="11" y="147"/>
                  </a:lnTo>
                  <a:lnTo>
                    <a:pt x="3" y="128"/>
                  </a:lnTo>
                  <a:lnTo>
                    <a:pt x="0" y="107"/>
                  </a:lnTo>
                  <a:lnTo>
                    <a:pt x="3" y="85"/>
                  </a:lnTo>
                  <a:lnTo>
                    <a:pt x="11" y="65"/>
                  </a:lnTo>
                  <a:lnTo>
                    <a:pt x="24" y="47"/>
                  </a:lnTo>
                  <a:lnTo>
                    <a:pt x="42" y="31"/>
                  </a:lnTo>
                  <a:lnTo>
                    <a:pt x="63" y="18"/>
                  </a:lnTo>
                  <a:lnTo>
                    <a:pt x="86" y="8"/>
                  </a:lnTo>
                  <a:lnTo>
                    <a:pt x="112" y="2"/>
                  </a:lnTo>
                  <a:lnTo>
                    <a:pt x="141"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7112"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14"/>
            <p:cNvSpPr>
              <a:spLocks/>
            </p:cNvSpPr>
            <p:nvPr/>
          </p:nvSpPr>
          <p:spPr bwMode="auto">
            <a:xfrm>
              <a:off x="652192" y="4749613"/>
              <a:ext cx="132745" cy="99584"/>
            </a:xfrm>
            <a:custGeom>
              <a:avLst/>
              <a:gdLst>
                <a:gd name="T0" fmla="*/ 388 w 484"/>
                <a:gd name="T1" fmla="*/ 0 h 357"/>
                <a:gd name="T2" fmla="*/ 410 w 484"/>
                <a:gd name="T3" fmla="*/ 2 h 357"/>
                <a:gd name="T4" fmla="*/ 429 w 484"/>
                <a:gd name="T5" fmla="*/ 8 h 357"/>
                <a:gd name="T6" fmla="*/ 446 w 484"/>
                <a:gd name="T7" fmla="*/ 18 h 357"/>
                <a:gd name="T8" fmla="*/ 461 w 484"/>
                <a:gd name="T9" fmla="*/ 30 h 357"/>
                <a:gd name="T10" fmla="*/ 472 w 484"/>
                <a:gd name="T11" fmla="*/ 45 h 357"/>
                <a:gd name="T12" fmla="*/ 481 w 484"/>
                <a:gd name="T13" fmla="*/ 66 h 357"/>
                <a:gd name="T14" fmla="*/ 484 w 484"/>
                <a:gd name="T15" fmla="*/ 86 h 357"/>
                <a:gd name="T16" fmla="*/ 482 w 484"/>
                <a:gd name="T17" fmla="*/ 108 h 357"/>
                <a:gd name="T18" fmla="*/ 474 w 484"/>
                <a:gd name="T19" fmla="*/ 131 h 357"/>
                <a:gd name="T20" fmla="*/ 463 w 484"/>
                <a:gd name="T21" fmla="*/ 153 h 357"/>
                <a:gd name="T22" fmla="*/ 447 w 484"/>
                <a:gd name="T23" fmla="*/ 173 h 357"/>
                <a:gd name="T24" fmla="*/ 428 w 484"/>
                <a:gd name="T25" fmla="*/ 191 h 357"/>
                <a:gd name="T26" fmla="*/ 404 w 484"/>
                <a:gd name="T27" fmla="*/ 208 h 357"/>
                <a:gd name="T28" fmla="*/ 186 w 484"/>
                <a:gd name="T29" fmla="*/ 333 h 357"/>
                <a:gd name="T30" fmla="*/ 163 w 484"/>
                <a:gd name="T31" fmla="*/ 344 h 357"/>
                <a:gd name="T32" fmla="*/ 140 w 484"/>
                <a:gd name="T33" fmla="*/ 352 h 357"/>
                <a:gd name="T34" fmla="*/ 118 w 484"/>
                <a:gd name="T35" fmla="*/ 356 h 357"/>
                <a:gd name="T36" fmla="*/ 96 w 484"/>
                <a:gd name="T37" fmla="*/ 357 h 357"/>
                <a:gd name="T38" fmla="*/ 74 w 484"/>
                <a:gd name="T39" fmla="*/ 354 h 357"/>
                <a:gd name="T40" fmla="*/ 55 w 484"/>
                <a:gd name="T41" fmla="*/ 348 h 357"/>
                <a:gd name="T42" fmla="*/ 37 w 484"/>
                <a:gd name="T43" fmla="*/ 339 h 357"/>
                <a:gd name="T44" fmla="*/ 23 w 484"/>
                <a:gd name="T45" fmla="*/ 327 h 357"/>
                <a:gd name="T46" fmla="*/ 11 w 484"/>
                <a:gd name="T47" fmla="*/ 311 h 357"/>
                <a:gd name="T48" fmla="*/ 3 w 484"/>
                <a:gd name="T49" fmla="*/ 291 h 357"/>
                <a:gd name="T50" fmla="*/ 0 w 484"/>
                <a:gd name="T51" fmla="*/ 269 h 357"/>
                <a:gd name="T52" fmla="*/ 2 w 484"/>
                <a:gd name="T53" fmla="*/ 248 h 357"/>
                <a:gd name="T54" fmla="*/ 9 w 484"/>
                <a:gd name="T55" fmla="*/ 226 h 357"/>
                <a:gd name="T56" fmla="*/ 21 w 484"/>
                <a:gd name="T57" fmla="*/ 204 h 357"/>
                <a:gd name="T58" fmla="*/ 36 w 484"/>
                <a:gd name="T59" fmla="*/ 183 h 357"/>
                <a:gd name="T60" fmla="*/ 56 w 484"/>
                <a:gd name="T61" fmla="*/ 164 h 357"/>
                <a:gd name="T62" fmla="*/ 80 w 484"/>
                <a:gd name="T63" fmla="*/ 149 h 357"/>
                <a:gd name="T64" fmla="*/ 297 w 484"/>
                <a:gd name="T65" fmla="*/ 23 h 357"/>
                <a:gd name="T66" fmla="*/ 320 w 484"/>
                <a:gd name="T67" fmla="*/ 13 h 357"/>
                <a:gd name="T68" fmla="*/ 343 w 484"/>
                <a:gd name="T69" fmla="*/ 4 h 357"/>
                <a:gd name="T70" fmla="*/ 366 w 484"/>
                <a:gd name="T71" fmla="*/ 0 h 357"/>
                <a:gd name="T72" fmla="*/ 388 w 484"/>
                <a:gd name="T73" fmla="*/ 0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84" h="357">
                  <a:moveTo>
                    <a:pt x="388" y="0"/>
                  </a:moveTo>
                  <a:lnTo>
                    <a:pt x="410" y="2"/>
                  </a:lnTo>
                  <a:lnTo>
                    <a:pt x="429" y="8"/>
                  </a:lnTo>
                  <a:lnTo>
                    <a:pt x="446" y="18"/>
                  </a:lnTo>
                  <a:lnTo>
                    <a:pt x="461" y="30"/>
                  </a:lnTo>
                  <a:lnTo>
                    <a:pt x="472" y="45"/>
                  </a:lnTo>
                  <a:lnTo>
                    <a:pt x="481" y="66"/>
                  </a:lnTo>
                  <a:lnTo>
                    <a:pt x="484" y="86"/>
                  </a:lnTo>
                  <a:lnTo>
                    <a:pt x="482" y="108"/>
                  </a:lnTo>
                  <a:lnTo>
                    <a:pt x="474" y="131"/>
                  </a:lnTo>
                  <a:lnTo>
                    <a:pt x="463" y="153"/>
                  </a:lnTo>
                  <a:lnTo>
                    <a:pt x="447" y="173"/>
                  </a:lnTo>
                  <a:lnTo>
                    <a:pt x="428" y="191"/>
                  </a:lnTo>
                  <a:lnTo>
                    <a:pt x="404" y="208"/>
                  </a:lnTo>
                  <a:lnTo>
                    <a:pt x="186" y="333"/>
                  </a:lnTo>
                  <a:lnTo>
                    <a:pt x="163" y="344"/>
                  </a:lnTo>
                  <a:lnTo>
                    <a:pt x="140" y="352"/>
                  </a:lnTo>
                  <a:lnTo>
                    <a:pt x="118" y="356"/>
                  </a:lnTo>
                  <a:lnTo>
                    <a:pt x="96" y="357"/>
                  </a:lnTo>
                  <a:lnTo>
                    <a:pt x="74" y="354"/>
                  </a:lnTo>
                  <a:lnTo>
                    <a:pt x="55" y="348"/>
                  </a:lnTo>
                  <a:lnTo>
                    <a:pt x="37" y="339"/>
                  </a:lnTo>
                  <a:lnTo>
                    <a:pt x="23" y="327"/>
                  </a:lnTo>
                  <a:lnTo>
                    <a:pt x="11" y="311"/>
                  </a:lnTo>
                  <a:lnTo>
                    <a:pt x="3" y="291"/>
                  </a:lnTo>
                  <a:lnTo>
                    <a:pt x="0" y="269"/>
                  </a:lnTo>
                  <a:lnTo>
                    <a:pt x="2" y="248"/>
                  </a:lnTo>
                  <a:lnTo>
                    <a:pt x="9" y="226"/>
                  </a:lnTo>
                  <a:lnTo>
                    <a:pt x="21" y="204"/>
                  </a:lnTo>
                  <a:lnTo>
                    <a:pt x="36" y="183"/>
                  </a:lnTo>
                  <a:lnTo>
                    <a:pt x="56" y="164"/>
                  </a:lnTo>
                  <a:lnTo>
                    <a:pt x="80" y="149"/>
                  </a:lnTo>
                  <a:lnTo>
                    <a:pt x="297" y="23"/>
                  </a:lnTo>
                  <a:lnTo>
                    <a:pt x="320" y="13"/>
                  </a:lnTo>
                  <a:lnTo>
                    <a:pt x="343" y="4"/>
                  </a:lnTo>
                  <a:lnTo>
                    <a:pt x="366" y="0"/>
                  </a:lnTo>
                  <a:lnTo>
                    <a:pt x="38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7112"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15"/>
            <p:cNvSpPr>
              <a:spLocks/>
            </p:cNvSpPr>
            <p:nvPr/>
          </p:nvSpPr>
          <p:spPr bwMode="auto">
            <a:xfrm>
              <a:off x="1297814" y="4378435"/>
              <a:ext cx="132745" cy="96567"/>
            </a:xfrm>
            <a:custGeom>
              <a:avLst/>
              <a:gdLst>
                <a:gd name="T0" fmla="*/ 388 w 483"/>
                <a:gd name="T1" fmla="*/ 0 h 357"/>
                <a:gd name="T2" fmla="*/ 409 w 483"/>
                <a:gd name="T3" fmla="*/ 3 h 357"/>
                <a:gd name="T4" fmla="*/ 429 w 483"/>
                <a:gd name="T5" fmla="*/ 8 h 357"/>
                <a:gd name="T6" fmla="*/ 446 w 483"/>
                <a:gd name="T7" fmla="*/ 18 h 357"/>
                <a:gd name="T8" fmla="*/ 461 w 483"/>
                <a:gd name="T9" fmla="*/ 30 h 357"/>
                <a:gd name="T10" fmla="*/ 472 w 483"/>
                <a:gd name="T11" fmla="*/ 46 h 357"/>
                <a:gd name="T12" fmla="*/ 481 w 483"/>
                <a:gd name="T13" fmla="*/ 65 h 357"/>
                <a:gd name="T14" fmla="*/ 483 w 483"/>
                <a:gd name="T15" fmla="*/ 86 h 357"/>
                <a:gd name="T16" fmla="*/ 481 w 483"/>
                <a:gd name="T17" fmla="*/ 109 h 357"/>
                <a:gd name="T18" fmla="*/ 474 w 483"/>
                <a:gd name="T19" fmla="*/ 131 h 357"/>
                <a:gd name="T20" fmla="*/ 462 w 483"/>
                <a:gd name="T21" fmla="*/ 153 h 357"/>
                <a:gd name="T22" fmla="*/ 446 w 483"/>
                <a:gd name="T23" fmla="*/ 174 h 357"/>
                <a:gd name="T24" fmla="*/ 427 w 483"/>
                <a:gd name="T25" fmla="*/ 192 h 357"/>
                <a:gd name="T26" fmla="*/ 404 w 483"/>
                <a:gd name="T27" fmla="*/ 208 h 357"/>
                <a:gd name="T28" fmla="*/ 186 w 483"/>
                <a:gd name="T29" fmla="*/ 334 h 357"/>
                <a:gd name="T30" fmla="*/ 163 w 483"/>
                <a:gd name="T31" fmla="*/ 344 h 357"/>
                <a:gd name="T32" fmla="*/ 140 w 483"/>
                <a:gd name="T33" fmla="*/ 352 h 357"/>
                <a:gd name="T34" fmla="*/ 118 w 483"/>
                <a:gd name="T35" fmla="*/ 357 h 357"/>
                <a:gd name="T36" fmla="*/ 95 w 483"/>
                <a:gd name="T37" fmla="*/ 357 h 357"/>
                <a:gd name="T38" fmla="*/ 74 w 483"/>
                <a:gd name="T39" fmla="*/ 354 h 357"/>
                <a:gd name="T40" fmla="*/ 54 w 483"/>
                <a:gd name="T41" fmla="*/ 348 h 357"/>
                <a:gd name="T42" fmla="*/ 36 w 483"/>
                <a:gd name="T43" fmla="*/ 339 h 357"/>
                <a:gd name="T44" fmla="*/ 22 w 483"/>
                <a:gd name="T45" fmla="*/ 327 h 357"/>
                <a:gd name="T46" fmla="*/ 10 w 483"/>
                <a:gd name="T47" fmla="*/ 312 h 357"/>
                <a:gd name="T48" fmla="*/ 2 w 483"/>
                <a:gd name="T49" fmla="*/ 291 h 357"/>
                <a:gd name="T50" fmla="*/ 0 w 483"/>
                <a:gd name="T51" fmla="*/ 270 h 357"/>
                <a:gd name="T52" fmla="*/ 2 w 483"/>
                <a:gd name="T53" fmla="*/ 248 h 357"/>
                <a:gd name="T54" fmla="*/ 9 w 483"/>
                <a:gd name="T55" fmla="*/ 226 h 357"/>
                <a:gd name="T56" fmla="*/ 21 w 483"/>
                <a:gd name="T57" fmla="*/ 204 h 357"/>
                <a:gd name="T58" fmla="*/ 36 w 483"/>
                <a:gd name="T59" fmla="*/ 184 h 357"/>
                <a:gd name="T60" fmla="*/ 56 w 483"/>
                <a:gd name="T61" fmla="*/ 165 h 357"/>
                <a:gd name="T62" fmla="*/ 79 w 483"/>
                <a:gd name="T63" fmla="*/ 149 h 357"/>
                <a:gd name="T64" fmla="*/ 297 w 483"/>
                <a:gd name="T65" fmla="*/ 24 h 357"/>
                <a:gd name="T66" fmla="*/ 319 w 483"/>
                <a:gd name="T67" fmla="*/ 12 h 357"/>
                <a:gd name="T68" fmla="*/ 342 w 483"/>
                <a:gd name="T69" fmla="*/ 5 h 357"/>
                <a:gd name="T70" fmla="*/ 365 w 483"/>
                <a:gd name="T71" fmla="*/ 1 h 357"/>
                <a:gd name="T72" fmla="*/ 388 w 483"/>
                <a:gd name="T73" fmla="*/ 0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83" h="357">
                  <a:moveTo>
                    <a:pt x="388" y="0"/>
                  </a:moveTo>
                  <a:lnTo>
                    <a:pt x="409" y="3"/>
                  </a:lnTo>
                  <a:lnTo>
                    <a:pt x="429" y="8"/>
                  </a:lnTo>
                  <a:lnTo>
                    <a:pt x="446" y="18"/>
                  </a:lnTo>
                  <a:lnTo>
                    <a:pt x="461" y="30"/>
                  </a:lnTo>
                  <a:lnTo>
                    <a:pt x="472" y="46"/>
                  </a:lnTo>
                  <a:lnTo>
                    <a:pt x="481" y="65"/>
                  </a:lnTo>
                  <a:lnTo>
                    <a:pt x="483" y="86"/>
                  </a:lnTo>
                  <a:lnTo>
                    <a:pt x="481" y="109"/>
                  </a:lnTo>
                  <a:lnTo>
                    <a:pt x="474" y="131"/>
                  </a:lnTo>
                  <a:lnTo>
                    <a:pt x="462" y="153"/>
                  </a:lnTo>
                  <a:lnTo>
                    <a:pt x="446" y="174"/>
                  </a:lnTo>
                  <a:lnTo>
                    <a:pt x="427" y="192"/>
                  </a:lnTo>
                  <a:lnTo>
                    <a:pt x="404" y="208"/>
                  </a:lnTo>
                  <a:lnTo>
                    <a:pt x="186" y="334"/>
                  </a:lnTo>
                  <a:lnTo>
                    <a:pt x="163" y="344"/>
                  </a:lnTo>
                  <a:lnTo>
                    <a:pt x="140" y="352"/>
                  </a:lnTo>
                  <a:lnTo>
                    <a:pt x="118" y="357"/>
                  </a:lnTo>
                  <a:lnTo>
                    <a:pt x="95" y="357"/>
                  </a:lnTo>
                  <a:lnTo>
                    <a:pt x="74" y="354"/>
                  </a:lnTo>
                  <a:lnTo>
                    <a:pt x="54" y="348"/>
                  </a:lnTo>
                  <a:lnTo>
                    <a:pt x="36" y="339"/>
                  </a:lnTo>
                  <a:lnTo>
                    <a:pt x="22" y="327"/>
                  </a:lnTo>
                  <a:lnTo>
                    <a:pt x="10" y="312"/>
                  </a:lnTo>
                  <a:lnTo>
                    <a:pt x="2" y="291"/>
                  </a:lnTo>
                  <a:lnTo>
                    <a:pt x="0" y="270"/>
                  </a:lnTo>
                  <a:lnTo>
                    <a:pt x="2" y="248"/>
                  </a:lnTo>
                  <a:lnTo>
                    <a:pt x="9" y="226"/>
                  </a:lnTo>
                  <a:lnTo>
                    <a:pt x="21" y="204"/>
                  </a:lnTo>
                  <a:lnTo>
                    <a:pt x="36" y="184"/>
                  </a:lnTo>
                  <a:lnTo>
                    <a:pt x="56" y="165"/>
                  </a:lnTo>
                  <a:lnTo>
                    <a:pt x="79" y="149"/>
                  </a:lnTo>
                  <a:lnTo>
                    <a:pt x="297" y="24"/>
                  </a:lnTo>
                  <a:lnTo>
                    <a:pt x="319" y="12"/>
                  </a:lnTo>
                  <a:lnTo>
                    <a:pt x="342" y="5"/>
                  </a:lnTo>
                  <a:lnTo>
                    <a:pt x="365" y="1"/>
                  </a:lnTo>
                  <a:lnTo>
                    <a:pt x="38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7112"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16"/>
            <p:cNvSpPr>
              <a:spLocks/>
            </p:cNvSpPr>
            <p:nvPr/>
          </p:nvSpPr>
          <p:spPr bwMode="auto">
            <a:xfrm>
              <a:off x="1177137" y="4224531"/>
              <a:ext cx="99559" cy="132779"/>
            </a:xfrm>
            <a:custGeom>
              <a:avLst/>
              <a:gdLst>
                <a:gd name="T0" fmla="*/ 271 w 358"/>
                <a:gd name="T1" fmla="*/ 0 h 483"/>
                <a:gd name="T2" fmla="*/ 293 w 358"/>
                <a:gd name="T3" fmla="*/ 2 h 483"/>
                <a:gd name="T4" fmla="*/ 312 w 358"/>
                <a:gd name="T5" fmla="*/ 11 h 483"/>
                <a:gd name="T6" fmla="*/ 328 w 358"/>
                <a:gd name="T7" fmla="*/ 22 h 483"/>
                <a:gd name="T8" fmla="*/ 340 w 358"/>
                <a:gd name="T9" fmla="*/ 37 h 483"/>
                <a:gd name="T10" fmla="*/ 350 w 358"/>
                <a:gd name="T11" fmla="*/ 54 h 483"/>
                <a:gd name="T12" fmla="*/ 355 w 358"/>
                <a:gd name="T13" fmla="*/ 74 h 483"/>
                <a:gd name="T14" fmla="*/ 358 w 358"/>
                <a:gd name="T15" fmla="*/ 95 h 483"/>
                <a:gd name="T16" fmla="*/ 357 w 358"/>
                <a:gd name="T17" fmla="*/ 117 h 483"/>
                <a:gd name="T18" fmla="*/ 353 w 358"/>
                <a:gd name="T19" fmla="*/ 140 h 483"/>
                <a:gd name="T20" fmla="*/ 346 w 358"/>
                <a:gd name="T21" fmla="*/ 163 h 483"/>
                <a:gd name="T22" fmla="*/ 334 w 358"/>
                <a:gd name="T23" fmla="*/ 185 h 483"/>
                <a:gd name="T24" fmla="*/ 209 w 358"/>
                <a:gd name="T25" fmla="*/ 404 h 483"/>
                <a:gd name="T26" fmla="*/ 193 w 358"/>
                <a:gd name="T27" fmla="*/ 427 h 483"/>
                <a:gd name="T28" fmla="*/ 174 w 358"/>
                <a:gd name="T29" fmla="*/ 446 h 483"/>
                <a:gd name="T30" fmla="*/ 153 w 358"/>
                <a:gd name="T31" fmla="*/ 462 h 483"/>
                <a:gd name="T32" fmla="*/ 132 w 358"/>
                <a:gd name="T33" fmla="*/ 474 h 483"/>
                <a:gd name="T34" fmla="*/ 109 w 358"/>
                <a:gd name="T35" fmla="*/ 481 h 483"/>
                <a:gd name="T36" fmla="*/ 88 w 358"/>
                <a:gd name="T37" fmla="*/ 483 h 483"/>
                <a:gd name="T38" fmla="*/ 66 w 358"/>
                <a:gd name="T39" fmla="*/ 480 h 483"/>
                <a:gd name="T40" fmla="*/ 46 w 358"/>
                <a:gd name="T41" fmla="*/ 471 h 483"/>
                <a:gd name="T42" fmla="*/ 30 w 358"/>
                <a:gd name="T43" fmla="*/ 460 h 483"/>
                <a:gd name="T44" fmla="*/ 19 w 358"/>
                <a:gd name="T45" fmla="*/ 445 h 483"/>
                <a:gd name="T46" fmla="*/ 10 w 358"/>
                <a:gd name="T47" fmla="*/ 429 h 483"/>
                <a:gd name="T48" fmla="*/ 3 w 358"/>
                <a:gd name="T49" fmla="*/ 409 h 483"/>
                <a:gd name="T50" fmla="*/ 0 w 358"/>
                <a:gd name="T51" fmla="*/ 387 h 483"/>
                <a:gd name="T52" fmla="*/ 1 w 358"/>
                <a:gd name="T53" fmla="*/ 365 h 483"/>
                <a:gd name="T54" fmla="*/ 5 w 358"/>
                <a:gd name="T55" fmla="*/ 342 h 483"/>
                <a:gd name="T56" fmla="*/ 13 w 358"/>
                <a:gd name="T57" fmla="*/ 320 h 483"/>
                <a:gd name="T58" fmla="*/ 24 w 358"/>
                <a:gd name="T59" fmla="*/ 297 h 483"/>
                <a:gd name="T60" fmla="*/ 150 w 358"/>
                <a:gd name="T61" fmla="*/ 79 h 483"/>
                <a:gd name="T62" fmla="*/ 166 w 358"/>
                <a:gd name="T63" fmla="*/ 56 h 483"/>
                <a:gd name="T64" fmla="*/ 184 w 358"/>
                <a:gd name="T65" fmla="*/ 37 h 483"/>
                <a:gd name="T66" fmla="*/ 205 w 358"/>
                <a:gd name="T67" fmla="*/ 21 h 483"/>
                <a:gd name="T68" fmla="*/ 226 w 358"/>
                <a:gd name="T69" fmla="*/ 9 h 483"/>
                <a:gd name="T70" fmla="*/ 249 w 358"/>
                <a:gd name="T71" fmla="*/ 2 h 483"/>
                <a:gd name="T72" fmla="*/ 271 w 358"/>
                <a:gd name="T73" fmla="*/ 0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58" h="483">
                  <a:moveTo>
                    <a:pt x="271" y="0"/>
                  </a:moveTo>
                  <a:lnTo>
                    <a:pt x="293" y="2"/>
                  </a:lnTo>
                  <a:lnTo>
                    <a:pt x="312" y="11"/>
                  </a:lnTo>
                  <a:lnTo>
                    <a:pt x="328" y="22"/>
                  </a:lnTo>
                  <a:lnTo>
                    <a:pt x="340" y="37"/>
                  </a:lnTo>
                  <a:lnTo>
                    <a:pt x="350" y="54"/>
                  </a:lnTo>
                  <a:lnTo>
                    <a:pt x="355" y="74"/>
                  </a:lnTo>
                  <a:lnTo>
                    <a:pt x="358" y="95"/>
                  </a:lnTo>
                  <a:lnTo>
                    <a:pt x="357" y="117"/>
                  </a:lnTo>
                  <a:lnTo>
                    <a:pt x="353" y="140"/>
                  </a:lnTo>
                  <a:lnTo>
                    <a:pt x="346" y="163"/>
                  </a:lnTo>
                  <a:lnTo>
                    <a:pt x="334" y="185"/>
                  </a:lnTo>
                  <a:lnTo>
                    <a:pt x="209" y="404"/>
                  </a:lnTo>
                  <a:lnTo>
                    <a:pt x="193" y="427"/>
                  </a:lnTo>
                  <a:lnTo>
                    <a:pt x="174" y="446"/>
                  </a:lnTo>
                  <a:lnTo>
                    <a:pt x="153" y="462"/>
                  </a:lnTo>
                  <a:lnTo>
                    <a:pt x="132" y="474"/>
                  </a:lnTo>
                  <a:lnTo>
                    <a:pt x="109" y="481"/>
                  </a:lnTo>
                  <a:lnTo>
                    <a:pt x="88" y="483"/>
                  </a:lnTo>
                  <a:lnTo>
                    <a:pt x="66" y="480"/>
                  </a:lnTo>
                  <a:lnTo>
                    <a:pt x="46" y="471"/>
                  </a:lnTo>
                  <a:lnTo>
                    <a:pt x="30" y="460"/>
                  </a:lnTo>
                  <a:lnTo>
                    <a:pt x="19" y="445"/>
                  </a:lnTo>
                  <a:lnTo>
                    <a:pt x="10" y="429"/>
                  </a:lnTo>
                  <a:lnTo>
                    <a:pt x="3" y="409"/>
                  </a:lnTo>
                  <a:lnTo>
                    <a:pt x="0" y="387"/>
                  </a:lnTo>
                  <a:lnTo>
                    <a:pt x="1" y="365"/>
                  </a:lnTo>
                  <a:lnTo>
                    <a:pt x="5" y="342"/>
                  </a:lnTo>
                  <a:lnTo>
                    <a:pt x="13" y="320"/>
                  </a:lnTo>
                  <a:lnTo>
                    <a:pt x="24" y="297"/>
                  </a:lnTo>
                  <a:lnTo>
                    <a:pt x="150" y="79"/>
                  </a:lnTo>
                  <a:lnTo>
                    <a:pt x="166" y="56"/>
                  </a:lnTo>
                  <a:lnTo>
                    <a:pt x="184" y="37"/>
                  </a:lnTo>
                  <a:lnTo>
                    <a:pt x="205" y="21"/>
                  </a:lnTo>
                  <a:lnTo>
                    <a:pt x="226" y="9"/>
                  </a:lnTo>
                  <a:lnTo>
                    <a:pt x="249" y="2"/>
                  </a:lnTo>
                  <a:lnTo>
                    <a:pt x="271"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7112"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cxnSp>
        <p:nvCxnSpPr>
          <p:cNvPr id="29" name="Straight Connector 28"/>
          <p:cNvCxnSpPr/>
          <p:nvPr/>
        </p:nvCxnSpPr>
        <p:spPr>
          <a:xfrm>
            <a:off x="4168239" y="3502394"/>
            <a:ext cx="7677686"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54969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Why Transfers May Fail</a:t>
            </a:r>
          </a:p>
        </p:txBody>
      </p:sp>
      <p:sp>
        <p:nvSpPr>
          <p:cNvPr id="4" name="Slide Number Placeholder 3"/>
          <p:cNvSpPr>
            <a:spLocks noGrp="1"/>
          </p:cNvSpPr>
          <p:nvPr>
            <p:ph type="sldNum" sz="quarter" idx="12"/>
          </p:nvPr>
        </p:nvSpPr>
        <p:spPr/>
        <p:txBody>
          <a:bodyPr/>
          <a:lstStyle/>
          <a:p>
            <a:fld id="{47F0E2DA-F0F3-3142-8998-098BEA003ED2}" type="slidenum">
              <a:rPr lang="en-US" smtClean="0"/>
              <a:t>5</a:t>
            </a:fld>
            <a:endParaRPr lang="en-US"/>
          </a:p>
        </p:txBody>
      </p:sp>
      <p:sp>
        <p:nvSpPr>
          <p:cNvPr id="6" name="Rectangle 5"/>
          <p:cNvSpPr/>
          <p:nvPr/>
        </p:nvSpPr>
        <p:spPr>
          <a:xfrm>
            <a:off x="644222" y="1087860"/>
            <a:ext cx="5142946" cy="369332"/>
          </a:xfrm>
          <a:prstGeom prst="rect">
            <a:avLst/>
          </a:prstGeom>
        </p:spPr>
        <p:txBody>
          <a:bodyPr wrap="none" anchor="ctr">
            <a:spAutoFit/>
          </a:bodyPr>
          <a:lstStyle/>
          <a:p>
            <a:r>
              <a:rPr lang="en-US" dirty="0"/>
              <a:t>Kids don’t have enough experience managing money.</a:t>
            </a:r>
          </a:p>
        </p:txBody>
      </p:sp>
      <p:sp>
        <p:nvSpPr>
          <p:cNvPr id="5" name="Rectangle 4"/>
          <p:cNvSpPr/>
          <p:nvPr/>
        </p:nvSpPr>
        <p:spPr>
          <a:xfrm>
            <a:off x="381000" y="1138375"/>
            <a:ext cx="268303" cy="268303"/>
          </a:xfrm>
          <a:prstGeom prst="rect">
            <a:avLst/>
          </a:prstGeom>
          <a:solidFill>
            <a:srgbClr val="891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1</a:t>
            </a:r>
          </a:p>
        </p:txBody>
      </p:sp>
      <p:pic>
        <p:nvPicPr>
          <p:cNvPr id="7" name="Picture 12"/>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2345083" y="1590983"/>
            <a:ext cx="7501834" cy="5001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8603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Transfers May Fail</a:t>
            </a:r>
          </a:p>
        </p:txBody>
      </p:sp>
      <p:sp>
        <p:nvSpPr>
          <p:cNvPr id="4" name="Slide Number Placeholder 3"/>
          <p:cNvSpPr>
            <a:spLocks noGrp="1"/>
          </p:cNvSpPr>
          <p:nvPr>
            <p:ph type="sldNum" sz="quarter" idx="12"/>
          </p:nvPr>
        </p:nvSpPr>
        <p:spPr/>
        <p:txBody>
          <a:bodyPr/>
          <a:lstStyle/>
          <a:p>
            <a:fld id="{47F0E2DA-F0F3-3142-8998-098BEA003ED2}" type="slidenum">
              <a:rPr lang="en-US" smtClean="0"/>
              <a:t>6</a:t>
            </a:fld>
            <a:endParaRPr lang="en-US"/>
          </a:p>
        </p:txBody>
      </p:sp>
      <p:sp>
        <p:nvSpPr>
          <p:cNvPr id="8" name="Rectangle 7"/>
          <p:cNvSpPr/>
          <p:nvPr/>
        </p:nvSpPr>
        <p:spPr>
          <a:xfrm>
            <a:off x="644222" y="1087860"/>
            <a:ext cx="4946932" cy="369332"/>
          </a:xfrm>
          <a:prstGeom prst="rect">
            <a:avLst/>
          </a:prstGeom>
        </p:spPr>
        <p:txBody>
          <a:bodyPr wrap="none" anchor="ctr">
            <a:spAutoFit/>
          </a:bodyPr>
          <a:lstStyle/>
          <a:p>
            <a:r>
              <a:rPr lang="en-US" dirty="0"/>
              <a:t>Kids may fight over what they perceive to be unfair.</a:t>
            </a:r>
          </a:p>
        </p:txBody>
      </p:sp>
      <p:sp>
        <p:nvSpPr>
          <p:cNvPr id="9" name="Rectangle 8"/>
          <p:cNvSpPr/>
          <p:nvPr/>
        </p:nvSpPr>
        <p:spPr>
          <a:xfrm>
            <a:off x="381000" y="1138375"/>
            <a:ext cx="268303" cy="268303"/>
          </a:xfrm>
          <a:prstGeom prst="rect">
            <a:avLst/>
          </a:prstGeom>
          <a:solidFill>
            <a:srgbClr val="891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a:t>
            </a:r>
          </a:p>
        </p:txBody>
      </p:sp>
      <p:pic>
        <p:nvPicPr>
          <p:cNvPr id="7" name="Picture 6">
            <a:extLst>
              <a:ext uri="{FF2B5EF4-FFF2-40B4-BE49-F238E27FC236}">
                <a16:creationId xmlns:a16="http://schemas.microsoft.com/office/drawing/2014/main" id="{09C4835C-233E-4CA6-BC8D-6521C0DE3B4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06015" y="1559502"/>
            <a:ext cx="7379970" cy="4919980"/>
          </a:xfrm>
          <a:prstGeom prst="rect">
            <a:avLst/>
          </a:prstGeom>
        </p:spPr>
      </p:pic>
    </p:spTree>
    <p:extLst>
      <p:ext uri="{BB962C8B-B14F-4D97-AF65-F5344CB8AC3E}">
        <p14:creationId xmlns:p14="http://schemas.microsoft.com/office/powerpoint/2010/main" val="1506543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Transfers May Fail</a:t>
            </a:r>
          </a:p>
        </p:txBody>
      </p:sp>
      <p:sp>
        <p:nvSpPr>
          <p:cNvPr id="4" name="Slide Number Placeholder 3"/>
          <p:cNvSpPr>
            <a:spLocks noGrp="1"/>
          </p:cNvSpPr>
          <p:nvPr>
            <p:ph type="sldNum" sz="quarter" idx="12"/>
          </p:nvPr>
        </p:nvSpPr>
        <p:spPr/>
        <p:txBody>
          <a:bodyPr/>
          <a:lstStyle/>
          <a:p>
            <a:fld id="{47F0E2DA-F0F3-3142-8998-098BEA003ED2}" type="slidenum">
              <a:rPr lang="en-US" smtClean="0"/>
              <a:t>7</a:t>
            </a:fld>
            <a:endParaRPr lang="en-US"/>
          </a:p>
        </p:txBody>
      </p:sp>
      <p:sp>
        <p:nvSpPr>
          <p:cNvPr id="7" name="Rectangle 6"/>
          <p:cNvSpPr/>
          <p:nvPr/>
        </p:nvSpPr>
        <p:spPr>
          <a:xfrm>
            <a:off x="644222" y="1087860"/>
            <a:ext cx="4451924" cy="369332"/>
          </a:xfrm>
          <a:prstGeom prst="rect">
            <a:avLst/>
          </a:prstGeom>
        </p:spPr>
        <p:txBody>
          <a:bodyPr wrap="none" anchor="ctr">
            <a:spAutoFit/>
          </a:bodyPr>
          <a:lstStyle/>
          <a:p>
            <a:r>
              <a:rPr lang="en-US" dirty="0"/>
              <a:t>Kids will fight over the timing of distributions.</a:t>
            </a:r>
          </a:p>
        </p:txBody>
      </p:sp>
      <p:sp>
        <p:nvSpPr>
          <p:cNvPr id="8" name="Rectangle 7"/>
          <p:cNvSpPr/>
          <p:nvPr/>
        </p:nvSpPr>
        <p:spPr>
          <a:xfrm>
            <a:off x="381000" y="1138375"/>
            <a:ext cx="268303" cy="268303"/>
          </a:xfrm>
          <a:prstGeom prst="rect">
            <a:avLst/>
          </a:prstGeom>
          <a:solidFill>
            <a:srgbClr val="891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3</a:t>
            </a:r>
          </a:p>
        </p:txBody>
      </p:sp>
      <p:pic>
        <p:nvPicPr>
          <p:cNvPr id="9" name="Picture 8">
            <a:extLst>
              <a:ext uri="{FF2B5EF4-FFF2-40B4-BE49-F238E27FC236}">
                <a16:creationId xmlns:a16="http://schemas.microsoft.com/office/drawing/2014/main" id="{00A23237-AF7E-4DB6-9276-C2BDD285148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06395" y="1606020"/>
            <a:ext cx="7379209" cy="4919472"/>
          </a:xfrm>
          <a:prstGeom prst="rect">
            <a:avLst/>
          </a:prstGeom>
        </p:spPr>
      </p:pic>
    </p:spTree>
    <p:extLst>
      <p:ext uri="{BB962C8B-B14F-4D97-AF65-F5344CB8AC3E}">
        <p14:creationId xmlns:p14="http://schemas.microsoft.com/office/powerpoint/2010/main" val="1483178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Transfers May Fail</a:t>
            </a:r>
          </a:p>
        </p:txBody>
      </p:sp>
      <p:sp>
        <p:nvSpPr>
          <p:cNvPr id="4" name="Slide Number Placeholder 3"/>
          <p:cNvSpPr>
            <a:spLocks noGrp="1"/>
          </p:cNvSpPr>
          <p:nvPr>
            <p:ph type="sldNum" sz="quarter" idx="12"/>
          </p:nvPr>
        </p:nvSpPr>
        <p:spPr/>
        <p:txBody>
          <a:bodyPr/>
          <a:lstStyle/>
          <a:p>
            <a:fld id="{47F0E2DA-F0F3-3142-8998-098BEA003ED2}" type="slidenum">
              <a:rPr lang="en-US" smtClean="0"/>
              <a:t>8</a:t>
            </a:fld>
            <a:endParaRPr lang="en-US"/>
          </a:p>
        </p:txBody>
      </p:sp>
      <p:sp>
        <p:nvSpPr>
          <p:cNvPr id="8" name="Rectangle 7"/>
          <p:cNvSpPr/>
          <p:nvPr/>
        </p:nvSpPr>
        <p:spPr>
          <a:xfrm>
            <a:off x="644222" y="1087860"/>
            <a:ext cx="4550669" cy="369332"/>
          </a:xfrm>
          <a:prstGeom prst="rect">
            <a:avLst/>
          </a:prstGeom>
        </p:spPr>
        <p:txBody>
          <a:bodyPr wrap="none" anchor="ctr">
            <a:spAutoFit/>
          </a:bodyPr>
          <a:lstStyle/>
          <a:p>
            <a:r>
              <a:rPr lang="en-US" dirty="0"/>
              <a:t>Kids will fight over the family cottage or home.</a:t>
            </a:r>
          </a:p>
        </p:txBody>
      </p:sp>
      <p:sp>
        <p:nvSpPr>
          <p:cNvPr id="9" name="Rectangle 8"/>
          <p:cNvSpPr/>
          <p:nvPr/>
        </p:nvSpPr>
        <p:spPr>
          <a:xfrm>
            <a:off x="381000" y="1138375"/>
            <a:ext cx="268303" cy="268303"/>
          </a:xfrm>
          <a:prstGeom prst="rect">
            <a:avLst/>
          </a:prstGeom>
          <a:solidFill>
            <a:srgbClr val="891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4</a:t>
            </a:r>
          </a:p>
        </p:txBody>
      </p:sp>
      <p:pic>
        <p:nvPicPr>
          <p:cNvPr id="7" name="Picture 4"/>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2398578" y="1595596"/>
            <a:ext cx="7394844" cy="4929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23474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Communicate: Engage and Educate </a:t>
            </a:r>
          </a:p>
        </p:txBody>
      </p:sp>
      <p:sp>
        <p:nvSpPr>
          <p:cNvPr id="4" name="Slide Number Placeholder 3"/>
          <p:cNvSpPr>
            <a:spLocks noGrp="1"/>
          </p:cNvSpPr>
          <p:nvPr>
            <p:ph type="sldNum" sz="quarter" idx="12"/>
          </p:nvPr>
        </p:nvSpPr>
        <p:spPr/>
        <p:txBody>
          <a:bodyPr/>
          <a:lstStyle/>
          <a:p>
            <a:fld id="{47F0E2DA-F0F3-3142-8998-098BEA003ED2}" type="slidenum">
              <a:rPr lang="en-US" smtClean="0"/>
              <a:t>9</a:t>
            </a:fld>
            <a:endParaRPr lang="en-US"/>
          </a:p>
        </p:txBody>
      </p:sp>
      <p:pic>
        <p:nvPicPr>
          <p:cNvPr id="6" name="Picture 8" descr="http://clivejones.com.au/wp-content/uploads/2009/04/the-ultimate-gift1.jpg"/>
          <p:cNvPicPr>
            <a:picLocks noChangeAspect="1" noChangeArrowheads="1"/>
          </p:cNvPicPr>
          <p:nvPr/>
        </p:nvPicPr>
        <p:blipFill>
          <a:blip r:embed="rId3"/>
          <a:srcRect/>
          <a:stretch>
            <a:fillRect/>
          </a:stretch>
        </p:blipFill>
        <p:spPr bwMode="auto">
          <a:xfrm>
            <a:off x="354802" y="1851770"/>
            <a:ext cx="2375383" cy="3723531"/>
          </a:xfrm>
          <a:prstGeom prst="rect">
            <a:avLst/>
          </a:prstGeom>
          <a:ln>
            <a:solidFill>
              <a:schemeClr val="bg1">
                <a:lumMod val="85000"/>
              </a:schemeClr>
            </a:solidFill>
          </a:ln>
          <a:effectLst>
            <a:outerShdw blurRad="25400" dist="254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 name="Picture 6" descr="http://img2.imagesbn.com/p/9780470447369_p0_v1_s260x420.JPG"/>
          <p:cNvPicPr>
            <a:picLocks noChangeAspect="1" noChangeArrowheads="1"/>
          </p:cNvPicPr>
          <p:nvPr/>
        </p:nvPicPr>
        <p:blipFill>
          <a:blip r:embed="rId4"/>
          <a:srcRect/>
          <a:stretch>
            <a:fillRect/>
          </a:stretch>
        </p:blipFill>
        <p:spPr bwMode="auto">
          <a:xfrm>
            <a:off x="3021958" y="1861439"/>
            <a:ext cx="3035621" cy="3713862"/>
          </a:xfrm>
          <a:prstGeom prst="rect">
            <a:avLst/>
          </a:prstGeom>
          <a:ln>
            <a:solidFill>
              <a:schemeClr val="bg1">
                <a:lumMod val="85000"/>
              </a:schemeClr>
            </a:solidFill>
          </a:ln>
          <a:effectLst>
            <a:outerShdw blurRad="25400" dist="254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8" name="Picture 4" descr="http://img1.imagesbn.com/p/9780913892992_p0_v1_s260x420.jpg"/>
          <p:cNvPicPr>
            <a:picLocks noChangeAspect="1" noChangeArrowheads="1"/>
          </p:cNvPicPr>
          <p:nvPr/>
        </p:nvPicPr>
        <p:blipFill>
          <a:blip r:embed="rId5"/>
          <a:srcRect/>
          <a:stretch>
            <a:fillRect/>
          </a:stretch>
        </p:blipFill>
        <p:spPr bwMode="auto">
          <a:xfrm>
            <a:off x="6349352" y="1861439"/>
            <a:ext cx="2494635" cy="3713862"/>
          </a:xfrm>
          <a:prstGeom prst="rect">
            <a:avLst/>
          </a:prstGeom>
          <a:ln>
            <a:solidFill>
              <a:schemeClr val="bg1">
                <a:lumMod val="85000"/>
              </a:schemeClr>
            </a:solidFill>
          </a:ln>
          <a:effectLst>
            <a:outerShdw blurRad="25400" dist="254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6"/>
          <a:stretch>
            <a:fillRect/>
          </a:stretch>
        </p:blipFill>
        <p:spPr>
          <a:xfrm>
            <a:off x="9135760" y="1851770"/>
            <a:ext cx="2710165" cy="3723531"/>
          </a:xfrm>
          <a:prstGeom prst="rect">
            <a:avLst/>
          </a:prstGeom>
          <a:ln>
            <a:solidFill>
              <a:schemeClr val="bg1">
                <a:lumMod val="50000"/>
              </a:schemeClr>
            </a:solidFill>
          </a:ln>
          <a:effectLst>
            <a:outerShdw blurRad="25400" dist="25400" dir="8100000" algn="tr" rotWithShape="0">
              <a:prstClr val="black">
                <a:alpha val="40000"/>
              </a:prstClr>
            </a:outerShdw>
          </a:effectLst>
        </p:spPr>
      </p:pic>
      <p:sp>
        <p:nvSpPr>
          <p:cNvPr id="10" name="Rectangle 9"/>
          <p:cNvSpPr/>
          <p:nvPr/>
        </p:nvSpPr>
        <p:spPr>
          <a:xfrm>
            <a:off x="133107" y="6319271"/>
            <a:ext cx="11314478" cy="461665"/>
          </a:xfrm>
          <a:prstGeom prst="rect">
            <a:avLst/>
          </a:prstGeom>
        </p:spPr>
        <p:txBody>
          <a:bodyPr wrap="square">
            <a:spAutoFit/>
          </a:bodyPr>
          <a:lstStyle/>
          <a:p>
            <a:r>
              <a:rPr lang="en-US" sz="1200" i="1" dirty="0"/>
              <a:t>MFS® is not affiliated with the authors Jim Stovall, Tracy Gary, Nancy </a:t>
            </a:r>
            <a:r>
              <a:rPr lang="en-US" sz="1200" i="1" dirty="0" err="1"/>
              <a:t>Adess</a:t>
            </a:r>
            <a:r>
              <a:rPr lang="en-US" sz="1200" i="1" dirty="0"/>
              <a:t>, Susan Crites Price, or Coventry Edwards-Pitt . These entities/products/links are being provided as a convenience and for informational purposes only; they do not constitute an endorsement or approval by MFS.®</a:t>
            </a:r>
            <a:endParaRPr lang="en-US" sz="1200" dirty="0"/>
          </a:p>
        </p:txBody>
      </p:sp>
    </p:spTree>
    <p:extLst>
      <p:ext uri="{BB962C8B-B14F-4D97-AF65-F5344CB8AC3E}">
        <p14:creationId xmlns:p14="http://schemas.microsoft.com/office/powerpoint/2010/main" val="2286353712"/>
      </p:ext>
    </p:extLst>
  </p:cSld>
  <p:clrMapOvr>
    <a:masterClrMapping/>
  </p:clrMapOvr>
</p:sld>
</file>

<file path=ppt/theme/theme1.xml><?xml version="1.0" encoding="utf-8"?>
<a:theme xmlns:a="http://schemas.openxmlformats.org/drawingml/2006/main" name="Office Theme">
  <a:themeElements>
    <a:clrScheme name="MFS">
      <a:dk1>
        <a:srgbClr val="000000"/>
      </a:dk1>
      <a:lt1>
        <a:srgbClr val="FFFFFF"/>
      </a:lt1>
      <a:dk2>
        <a:srgbClr val="1F497D"/>
      </a:dk2>
      <a:lt2>
        <a:srgbClr val="EEECE1"/>
      </a:lt2>
      <a:accent1>
        <a:srgbClr val="1F275A"/>
      </a:accent1>
      <a:accent2>
        <a:srgbClr val="008B95"/>
      </a:accent2>
      <a:accent3>
        <a:srgbClr val="00A58C"/>
      </a:accent3>
      <a:accent4>
        <a:srgbClr val="7AB800"/>
      </a:accent4>
      <a:accent5>
        <a:srgbClr val="EBB700"/>
      </a:accent5>
      <a:accent6>
        <a:srgbClr val="1F2622"/>
      </a:accent6>
      <a:hlink>
        <a:srgbClr val="354646"/>
      </a:hlink>
      <a:folHlink>
        <a:srgbClr val="8FA1A3"/>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MFS">
      <a:dk1>
        <a:srgbClr val="000000"/>
      </a:dk1>
      <a:lt1>
        <a:srgbClr val="FFFFFF"/>
      </a:lt1>
      <a:dk2>
        <a:srgbClr val="1F497D"/>
      </a:dk2>
      <a:lt2>
        <a:srgbClr val="EEECE1"/>
      </a:lt2>
      <a:accent1>
        <a:srgbClr val="1F275A"/>
      </a:accent1>
      <a:accent2>
        <a:srgbClr val="008B95"/>
      </a:accent2>
      <a:accent3>
        <a:srgbClr val="00A58C"/>
      </a:accent3>
      <a:accent4>
        <a:srgbClr val="7AB800"/>
      </a:accent4>
      <a:accent5>
        <a:srgbClr val="EBB700"/>
      </a:accent5>
      <a:accent6>
        <a:srgbClr val="1F2622"/>
      </a:accent6>
      <a:hlink>
        <a:srgbClr val="354646"/>
      </a:hlink>
      <a:folHlink>
        <a:srgbClr val="8FA1A3"/>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11192</TotalTime>
  <Words>1972</Words>
  <Application>Microsoft Office PowerPoint</Application>
  <PresentationFormat>Widescreen</PresentationFormat>
  <Paragraphs>169</Paragraphs>
  <Slides>14</Slides>
  <Notes>14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14</vt:i4>
      </vt:variant>
    </vt:vector>
  </HeadingPairs>
  <TitlesOfParts>
    <vt:vector size="20" baseType="lpstr">
      <vt:lpstr>Arial</vt:lpstr>
      <vt:lpstr>Calibri</vt:lpstr>
      <vt:lpstr>Calibri Light</vt:lpstr>
      <vt:lpstr>Wingdings</vt:lpstr>
      <vt:lpstr>Office Theme</vt:lpstr>
      <vt:lpstr>1_Office Theme</vt:lpstr>
      <vt:lpstr>Successfully Transferring Wealth to the Next Generation</vt:lpstr>
      <vt:lpstr>PowerPoint Presentation</vt:lpstr>
      <vt:lpstr>Agenda</vt:lpstr>
      <vt:lpstr>Communicate With Clarity</vt:lpstr>
      <vt:lpstr>Why Transfers May Fail</vt:lpstr>
      <vt:lpstr>Why Transfers May Fail</vt:lpstr>
      <vt:lpstr>Why Transfers May Fail</vt:lpstr>
      <vt:lpstr>Why Transfers May Fail</vt:lpstr>
      <vt:lpstr>Communicate: Engage and Educate </vt:lpstr>
      <vt:lpstr>Communicate: Engage and Educate </vt:lpstr>
      <vt:lpstr>Communicate: Engage and Educate </vt:lpstr>
      <vt:lpstr>Communicate: Engage and Educate </vt:lpstr>
      <vt:lpstr>Great Ways to Interact With the Next Generation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Simeone, Melissa (Boston)</cp:lastModifiedBy>
  <cp:revision>362</cp:revision>
  <cp:lastPrinted>2020-10-06T16:43:55Z</cp:lastPrinted>
  <dcterms:created xsi:type="dcterms:W3CDTF">2019-10-21T12:18:03Z</dcterms:created>
  <dcterms:modified xsi:type="dcterms:W3CDTF">2022-09-15T20:53:32Z</dcterms:modified>
</cp:coreProperties>
</file>